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8" r:id="rId3"/>
    <p:sldId id="265" r:id="rId4"/>
    <p:sldId id="266" r:id="rId5"/>
    <p:sldId id="269" r:id="rId6"/>
    <p:sldId id="260" r:id="rId7"/>
    <p:sldId id="264" r:id="rId8"/>
    <p:sldId id="259" r:id="rId9"/>
    <p:sldId id="261" r:id="rId10"/>
    <p:sldId id="262" r:id="rId11"/>
    <p:sldId id="263" r:id="rId12"/>
    <p:sldId id="270" r:id="rId13"/>
    <p:sldId id="271" r:id="rId14"/>
    <p:sldId id="268" r:id="rId15"/>
    <p:sldId id="267" r:id="rId16"/>
    <p:sldId id="272" r:id="rId17"/>
    <p:sldId id="273" r:id="rId18"/>
    <p:sldId id="274" r:id="rId19"/>
    <p:sldId id="257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>
      <p:cViewPr varScale="1">
        <p:scale>
          <a:sx n="69" d="100"/>
          <a:sy n="69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11/30/2012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dirty="0" smtClean="0"/>
              <a:t>Следователь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2834640"/>
            <a:ext cx="8686800" cy="1508760"/>
          </a:xfrm>
        </p:spPr>
        <p:txBody>
          <a:bodyPr/>
          <a:lstStyle/>
          <a:p>
            <a:r>
              <a:rPr lang="ru-RU" dirty="0" smtClean="0"/>
              <a:t>Не бойся, когда нет доказательств, бойся, когда следователь пристрастен.</a:t>
            </a:r>
            <a:endParaRPr lang="ru-RU" dirty="0"/>
          </a:p>
        </p:txBody>
      </p:sp>
      <p:pic>
        <p:nvPicPr>
          <p:cNvPr id="1026" name="Picture 2" descr="C:\Users\юрок\Desktop\investigato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8600"/>
            <a:ext cx="2667000" cy="3657600"/>
          </a:xfrm>
          <a:prstGeom prst="rect">
            <a:avLst/>
          </a:prstGeom>
          <a:noFill/>
        </p:spPr>
      </p:pic>
      <p:pic>
        <p:nvPicPr>
          <p:cNvPr id="1027" name="Picture 3" descr="C:\Users\юрок\Desktop\44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28600"/>
            <a:ext cx="2590800" cy="3657600"/>
          </a:xfrm>
          <a:prstGeom prst="rect">
            <a:avLst/>
          </a:prstGeom>
          <a:noFill/>
        </p:spPr>
      </p:pic>
      <p:pic>
        <p:nvPicPr>
          <p:cNvPr id="1028" name="Picture 4" descr="C:\Users\юрок\Desktop\medium_b77446562128f6039565cfb066656cd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228600"/>
            <a:ext cx="2782567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685800" y="76200"/>
          <a:ext cx="77724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533400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Личностные качества, интересы и склонности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85800" y="762000"/>
          <a:ext cx="7772400" cy="612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609600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высокий уровень развития восприятия (целенаправленность, осмысленность);</a:t>
                      </a:r>
                    </a:p>
                    <a:p>
                      <a:r>
                        <a:rPr lang="ru-RU" dirty="0" smtClean="0"/>
                        <a:t>хорошая концентрация внимания (способность сосредоточивать внимание на необходимом объекте);</a:t>
                      </a:r>
                    </a:p>
                    <a:p>
                      <a:r>
                        <a:rPr lang="ru-RU" dirty="0" smtClean="0"/>
                        <a:t>устойчивость внимания (способность удерживать внимание на объекте длительное время);</a:t>
                      </a:r>
                    </a:p>
                    <a:p>
                      <a:r>
                        <a:rPr lang="ru-RU" dirty="0" smtClean="0"/>
                        <a:t>избирательность внимания (способность выбирать нужную информацию из множества полученной);</a:t>
                      </a:r>
                    </a:p>
                    <a:p>
                      <a:r>
                        <a:rPr lang="ru-RU" dirty="0" smtClean="0"/>
                        <a:t>умение быстро и грамотно записывать полученные данные;</a:t>
                      </a:r>
                    </a:p>
                    <a:p>
                      <a:r>
                        <a:rPr lang="ru-RU" dirty="0" smtClean="0"/>
                        <a:t>гибкость мышления;</a:t>
                      </a:r>
                    </a:p>
                    <a:p>
                      <a:r>
                        <a:rPr lang="ru-RU" dirty="0" smtClean="0"/>
                        <a:t>хороший уровень развития словесно-логической памяти;</a:t>
                      </a:r>
                    </a:p>
                    <a:p>
                      <a:r>
                        <a:rPr lang="ru-RU" dirty="0" smtClean="0"/>
                        <a:t>способность быстро анализировать и перерабатывать информацию;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инициативность, настойчивость, целеустремленность;</a:t>
                      </a:r>
                    </a:p>
                    <a:p>
                      <a:r>
                        <a:rPr lang="ru-RU" dirty="0" smtClean="0"/>
                        <a:t>решительность (способность быстро и самостоятельно принимать решения);</a:t>
                      </a:r>
                    </a:p>
                    <a:p>
                      <a:r>
                        <a:rPr lang="ru-RU" dirty="0" smtClean="0"/>
                        <a:t>умение прогнозировать события, интуиция;</a:t>
                      </a:r>
                    </a:p>
                    <a:p>
                      <a:r>
                        <a:rPr lang="ru-RU" dirty="0" smtClean="0"/>
                        <a:t>самоорганизованность (умение организовывать свое рабочее время и др.);</a:t>
                      </a:r>
                    </a:p>
                    <a:p>
                      <a:r>
                        <a:rPr lang="ru-RU" dirty="0" smtClean="0"/>
                        <a:t>аккуратность, дисциплинированность;</a:t>
                      </a:r>
                    </a:p>
                    <a:p>
                      <a:r>
                        <a:rPr lang="ru-RU" dirty="0" smtClean="0"/>
                        <a:t>эмоционально-волевая устойчивость;</a:t>
                      </a:r>
                    </a:p>
                    <a:p>
                      <a:r>
                        <a:rPr lang="ru-RU" dirty="0" smtClean="0"/>
                        <a:t>находчивость;</a:t>
                      </a:r>
                    </a:p>
                    <a:p>
                      <a:r>
                        <a:rPr lang="ru-RU" dirty="0" smtClean="0"/>
                        <a:t>требовательность;</a:t>
                      </a:r>
                    </a:p>
                    <a:p>
                      <a:r>
                        <a:rPr lang="ru-RU" dirty="0" smtClean="0"/>
                        <a:t>ответственность;</a:t>
                      </a:r>
                    </a:p>
                    <a:p>
                      <a:r>
                        <a:rPr lang="ru-RU" dirty="0" smtClean="0"/>
                        <a:t>выносливость;</a:t>
                      </a:r>
                    </a:p>
                    <a:p>
                      <a:r>
                        <a:rPr lang="ru-RU" dirty="0" smtClean="0"/>
                        <a:t>склонность к исследовательской деятельности;</a:t>
                      </a:r>
                    </a:p>
                    <a:p>
                      <a:r>
                        <a:rPr lang="ru-RU" dirty="0" smtClean="0"/>
                        <a:t>честность, принципиальность;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38200" y="838200"/>
          <a:ext cx="77724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способность точно и понятно выражать свои мысли (вербальные способности);</a:t>
                      </a:r>
                    </a:p>
                    <a:p>
                      <a:r>
                        <a:rPr lang="ru-RU" dirty="0" smtClean="0"/>
                        <a:t>коммуникативные способности (умение взаимодействовать с людьми);</a:t>
                      </a:r>
                    </a:p>
                    <a:p>
                      <a:r>
                        <a:rPr lang="ru-RU" dirty="0" smtClean="0"/>
                        <a:t>ораторские способности (грамотная, интересная, красочная речь);</a:t>
                      </a:r>
                    </a:p>
                    <a:p>
                      <a:r>
                        <a:rPr lang="ru-RU" dirty="0" smtClean="0"/>
                        <a:t>умение слушать людей;</a:t>
                      </a:r>
                    </a:p>
                    <a:p>
                      <a:r>
                        <a:rPr lang="ru-RU" dirty="0" smtClean="0"/>
                        <a:t>развитое пространственное воображение;</a:t>
                      </a:r>
                    </a:p>
                    <a:p>
                      <a:r>
                        <a:rPr lang="ru-RU" dirty="0" smtClean="0"/>
                        <a:t>быстрота мышления;</a:t>
                      </a:r>
                    </a:p>
                    <a:p>
                      <a:r>
                        <a:rPr lang="ru-RU" dirty="0" smtClean="0"/>
                        <a:t>абстрактное мышление;</a:t>
                      </a:r>
                    </a:p>
                    <a:p>
                      <a:r>
                        <a:rPr lang="ru-RU" dirty="0" smtClean="0"/>
                        <a:t>высокий уровень развития мыслительных процессов (образное понятийное мышление);</a:t>
                      </a:r>
                    </a:p>
                    <a:p>
                      <a:r>
                        <a:rPr lang="ru-RU" dirty="0" smtClean="0"/>
                        <a:t>организаторские способности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гуманность;</a:t>
                      </a:r>
                    </a:p>
                    <a:p>
                      <a:r>
                        <a:rPr lang="ru-RU" dirty="0" smtClean="0"/>
                        <a:t>умение хранить тайну;</a:t>
                      </a:r>
                    </a:p>
                    <a:p>
                      <a:r>
                        <a:rPr lang="ru-RU" dirty="0" smtClean="0"/>
                        <a:t>чувство собственного достоинства;</a:t>
                      </a:r>
                    </a:p>
                    <a:p>
                      <a:r>
                        <a:rPr lang="ru-RU" dirty="0" smtClean="0"/>
                        <a:t>нестандартность принимаемых решений;</a:t>
                      </a:r>
                    </a:p>
                    <a:p>
                      <a:r>
                        <a:rPr lang="ru-RU" dirty="0" smtClean="0"/>
                        <a:t>высокий самоконтроль, критичность;</a:t>
                      </a:r>
                    </a:p>
                    <a:p>
                      <a:r>
                        <a:rPr lang="ru-RU" dirty="0" smtClean="0"/>
                        <a:t>наблюдательность</a:t>
                      </a:r>
                      <a:endParaRPr lang="ru-RU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772400" cy="3505200"/>
          </a:xfrm>
        </p:spPr>
        <p:txBody>
          <a:bodyPr/>
          <a:lstStyle/>
          <a:p>
            <a:r>
              <a:rPr lang="ru-RU" sz="4400" dirty="0" smtClean="0"/>
              <a:t>Качества, препятствующие эффективности профессиональной деятельности: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C:\Users\юрок\Desktop\t_2747828_a_nyomozoo_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505200"/>
            <a:ext cx="6553200" cy="2981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33400"/>
            <a:ext cx="7772400" cy="5822160"/>
          </a:xfrm>
        </p:spPr>
        <p:txBody>
          <a:bodyPr>
            <a:normAutofit/>
          </a:bodyPr>
          <a:lstStyle/>
          <a:p>
            <a:r>
              <a:rPr lang="ru-RU" dirty="0" smtClean="0"/>
              <a:t>формальное отношение к работе;</a:t>
            </a:r>
          </a:p>
          <a:p>
            <a:r>
              <a:rPr lang="ru-RU" dirty="0" smtClean="0"/>
              <a:t>неумение излагать свои мысли;</a:t>
            </a:r>
          </a:p>
          <a:p>
            <a:r>
              <a:rPr lang="ru-RU" dirty="0" smtClean="0"/>
              <a:t>плохое развитие долговременной памяти;</a:t>
            </a:r>
          </a:p>
          <a:p>
            <a:r>
              <a:rPr lang="ru-RU" dirty="0" smtClean="0"/>
              <a:t>рассеянность;</a:t>
            </a:r>
          </a:p>
          <a:p>
            <a:r>
              <a:rPr lang="ru-RU" dirty="0" smtClean="0"/>
              <a:t>неспособность воспринимать новую информацию;</a:t>
            </a:r>
          </a:p>
          <a:p>
            <a:r>
              <a:rPr lang="ru-RU" dirty="0" smtClean="0"/>
              <a:t>отсутствие умения налаживать контакты с людьми;</a:t>
            </a:r>
          </a:p>
          <a:p>
            <a:r>
              <a:rPr lang="ru-RU" dirty="0" smtClean="0"/>
              <a:t>невыдержанность;</a:t>
            </a:r>
          </a:p>
          <a:p>
            <a:r>
              <a:rPr lang="ru-RU" dirty="0" smtClean="0"/>
              <a:t>жестокость, агрессивность, нетерпимое отношение к людям.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Перспективы: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95400"/>
            <a:ext cx="7772400" cy="506016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    </a:t>
            </a:r>
            <a:r>
              <a:rPr lang="ru-RU" sz="4100" dirty="0" smtClean="0"/>
              <a:t>звания: 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рядового</a:t>
            </a:r>
          </a:p>
          <a:p>
            <a:r>
              <a:rPr lang="ru-RU" dirty="0" smtClean="0"/>
              <a:t>младшего сержанта</a:t>
            </a:r>
          </a:p>
          <a:p>
            <a:r>
              <a:rPr lang="ru-RU" dirty="0" smtClean="0"/>
              <a:t>сержанта</a:t>
            </a:r>
          </a:p>
          <a:p>
            <a:r>
              <a:rPr lang="ru-RU" dirty="0" smtClean="0"/>
              <a:t>старшего сержанта</a:t>
            </a:r>
          </a:p>
          <a:p>
            <a:r>
              <a:rPr lang="ru-RU" dirty="0" smtClean="0"/>
              <a:t>прапорщика</a:t>
            </a:r>
          </a:p>
          <a:p>
            <a:r>
              <a:rPr lang="ru-RU" dirty="0" smtClean="0"/>
              <a:t>младшего лейтенанта</a:t>
            </a:r>
          </a:p>
          <a:p>
            <a:r>
              <a:rPr lang="ru-RU" dirty="0" smtClean="0"/>
              <a:t>лейтенанта</a:t>
            </a:r>
          </a:p>
          <a:p>
            <a:r>
              <a:rPr lang="ru-RU" dirty="0" smtClean="0"/>
              <a:t>старшего лейтенанта</a:t>
            </a:r>
          </a:p>
          <a:p>
            <a:r>
              <a:rPr lang="ru-RU" dirty="0" smtClean="0"/>
              <a:t>капитана</a:t>
            </a:r>
          </a:p>
          <a:p>
            <a:r>
              <a:rPr lang="ru-RU" dirty="0" smtClean="0"/>
              <a:t>майора</a:t>
            </a:r>
          </a:p>
          <a:p>
            <a:r>
              <a:rPr lang="ru-RU" dirty="0" smtClean="0"/>
              <a:t>подполковника </a:t>
            </a:r>
            <a:endParaRPr lang="ru-RU" dirty="0"/>
          </a:p>
        </p:txBody>
      </p:sp>
      <p:pic>
        <p:nvPicPr>
          <p:cNvPr id="6146" name="Picture 2" descr="C:\Users\юрок\Desktop\masters-degree-investigator-800X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600200"/>
            <a:ext cx="2771775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Область применений: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5029200" cy="4572000"/>
          </a:xfrm>
        </p:spPr>
        <p:txBody>
          <a:bodyPr/>
          <a:lstStyle/>
          <a:p>
            <a:r>
              <a:rPr lang="ru-RU" dirty="0" smtClean="0"/>
              <a:t>следственные отделы правоохранительных органов.</a:t>
            </a:r>
          </a:p>
          <a:p>
            <a:r>
              <a:rPr lang="ru-RU" dirty="0" smtClean="0"/>
              <a:t>прокуратура.</a:t>
            </a:r>
            <a:endParaRPr lang="ru-RU" dirty="0"/>
          </a:p>
        </p:txBody>
      </p:sp>
      <p:pic>
        <p:nvPicPr>
          <p:cNvPr id="5123" name="Picture 3" descr="C:\Users\юрок\Desktop\bxp34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371600"/>
            <a:ext cx="2952750" cy="447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Четвероногий друг: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7620000" cy="45720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Для расследования дел стали использовать помощь собак, благодаря своему нюху они помогают полиции раскрывать не просто мелкие кражи и т д., но и  убийства,  нахождение наркотиков, улик. </a:t>
            </a:r>
          </a:p>
          <a:p>
            <a:r>
              <a:rPr lang="ru-RU" dirty="0" smtClean="0"/>
              <a:t>Все чащи работники внутренних дел стали замечать, что собака побыв на месте преступления запоминает запахи, а когда следователь осуществляет допрос свидетелей, то, тот человек от которого идет тот или иной запах, она дает знать об этом своим коллегам.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2400"/>
            <a:ext cx="8915400" cy="883440"/>
          </a:xfrm>
        </p:spPr>
        <p:txBody>
          <a:bodyPr/>
          <a:lstStyle/>
          <a:p>
            <a:r>
              <a:rPr lang="ru-RU" dirty="0" smtClean="0"/>
              <a:t>Собаки так же должны быть физически здоровы!</a:t>
            </a:r>
            <a:endParaRPr lang="ru-RU" dirty="0"/>
          </a:p>
        </p:txBody>
      </p:sp>
      <p:pic>
        <p:nvPicPr>
          <p:cNvPr id="9218" name="Picture 2" descr="C:\Users\юрок\Desktop\22283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838200"/>
            <a:ext cx="7620000" cy="545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юрок\Desktop\ovcsarki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"/>
            <a:ext cx="5238750" cy="3924300"/>
          </a:xfrm>
          <a:prstGeom prst="rect">
            <a:avLst/>
          </a:prstGeom>
          <a:noFill/>
        </p:spPr>
      </p:pic>
      <p:pic>
        <p:nvPicPr>
          <p:cNvPr id="10243" name="Picture 3" descr="C:\Users\юрок\Desktop\get_tvgrid_photo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967254"/>
            <a:ext cx="5181600" cy="38907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533400"/>
            <a:ext cx="7772400" cy="4572000"/>
          </a:xfrm>
        </p:spPr>
        <p:txBody>
          <a:bodyPr/>
          <a:lstStyle/>
          <a:p>
            <a:r>
              <a:rPr lang="ru-RU" dirty="0" smtClean="0"/>
              <a:t>Язык мой - враг мой и друг следователя!!!</a:t>
            </a:r>
            <a:endParaRPr lang="ru-RU" dirty="0"/>
          </a:p>
        </p:txBody>
      </p:sp>
      <p:pic>
        <p:nvPicPr>
          <p:cNvPr id="12290" name="Picture 2" descr="C:\Users\юрок\Desktop\50378b4fed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76400"/>
            <a:ext cx="6972300" cy="4978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3733800"/>
            <a:ext cx="7924800" cy="285036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Следователь — должностное лицо, уполномоченное осуществлять предварительное следствие по уголовному делу, а также иные полномочия, предусмотренные уголовно-процессуальным законодательством.</a:t>
            </a:r>
          </a:p>
          <a:p>
            <a:r>
              <a:rPr lang="ru-RU" dirty="0" smtClean="0"/>
              <a:t>Относится к типу профессий«Человек человек».</a:t>
            </a:r>
            <a:endParaRPr lang="ru-RU" dirty="0"/>
          </a:p>
        </p:txBody>
      </p:sp>
      <p:pic>
        <p:nvPicPr>
          <p:cNvPr id="2050" name="Picture 2" descr="C:\Users\юрок\Desktop\ancheta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8600"/>
            <a:ext cx="7772400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юрок\Desktop\big_1235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143000"/>
            <a:ext cx="3248025" cy="4822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8001000" cy="4572000"/>
          </a:xfrm>
        </p:spPr>
        <p:txBody>
          <a:bodyPr>
            <a:normAutofit/>
          </a:bodyPr>
          <a:lstStyle/>
          <a:p>
            <a:r>
              <a:rPr lang="ru-RU" dirty="0" smtClean="0"/>
              <a:t>Образование обязательно должно быть высшим!</a:t>
            </a:r>
          </a:p>
          <a:p>
            <a:pPr marL="582930" indent="-514350">
              <a:buFont typeface="Wingdings" pitchFamily="2" charset="2"/>
              <a:buChar char="§"/>
            </a:pPr>
            <a:r>
              <a:rPr lang="ru-RU" dirty="0" smtClean="0"/>
              <a:t>Область базовых знаний №1 и их уровень: право, юридические науки, уровень 3, высокий (теоретический)</a:t>
            </a:r>
          </a:p>
          <a:p>
            <a:pPr marL="582930" indent="-514350">
              <a:buFont typeface="Wingdings" pitchFamily="2" charset="2"/>
              <a:buChar char="§"/>
            </a:pPr>
            <a:r>
              <a:rPr lang="ru-RU" dirty="0" smtClean="0"/>
              <a:t>Область базовых знаний №2 и их уровень:</a:t>
            </a:r>
          </a:p>
          <a:p>
            <a:pPr marL="582930" indent="-514350">
              <a:buNone/>
            </a:pPr>
            <a:r>
              <a:rPr lang="ru-RU" dirty="0" smtClean="0"/>
              <a:t>       безопасность, уровень 2, средний (практическое использование знаний)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772400" cy="630936"/>
          </a:xfrm>
        </p:spPr>
        <p:txBody>
          <a:bodyPr/>
          <a:lstStyle/>
          <a:p>
            <a:r>
              <a:rPr lang="ru-RU" dirty="0" smtClean="0"/>
              <a:t>Пути получения профессии: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19200"/>
            <a:ext cx="7772400" cy="4038600"/>
          </a:xfrm>
        </p:spPr>
        <p:txBody>
          <a:bodyPr/>
          <a:lstStyle/>
          <a:p>
            <a:r>
              <a:rPr lang="ru-RU" dirty="0" smtClean="0"/>
              <a:t>В городе Волгограде можно получить образование по профессии «Следователь» в Волгоградской Академии МВД России.</a:t>
            </a:r>
          </a:p>
          <a:p>
            <a:r>
              <a:rPr lang="ru-RU" dirty="0" smtClean="0"/>
              <a:t>Адрес: Россия, 400089, г. Волгоград, ул. Историческая, 130</a:t>
            </a:r>
          </a:p>
        </p:txBody>
      </p:sp>
      <p:pic>
        <p:nvPicPr>
          <p:cNvPr id="4098" name="Picture 2" descr="C:\Users\юрок\Desktop\11431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810000"/>
            <a:ext cx="70104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Медицинские противопоказания: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783560"/>
            <a:ext cx="4495800" cy="4572000"/>
          </a:xfrm>
        </p:spPr>
        <p:txBody>
          <a:bodyPr/>
          <a:lstStyle/>
          <a:p>
            <a:r>
              <a:rPr lang="ru-RU" dirty="0" smtClean="0"/>
              <a:t>Человек, который желает работать в правоохранительных органов, должен быть физически здоровым!</a:t>
            </a:r>
            <a:endParaRPr lang="ru-RU" dirty="0"/>
          </a:p>
        </p:txBody>
      </p:sp>
      <p:pic>
        <p:nvPicPr>
          <p:cNvPr id="7170" name="Picture 2" descr="C:\Users\юрок\Desktop\ment_bej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828800"/>
            <a:ext cx="38862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305800" cy="457200"/>
          </a:xfrm>
        </p:spPr>
        <p:txBody>
          <a:bodyPr/>
          <a:lstStyle/>
          <a:p>
            <a:r>
              <a:rPr lang="ru-RU" dirty="0" smtClean="0"/>
              <a:t>История профессии следователь: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143000"/>
            <a:ext cx="8305800" cy="521256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Профессия следователь берет своё начало с тех давних пор, когда стал формироваться институт государства, следовательно, власти. Любое правительство нуждалось в людях доверенных, которые бы занимались тайным сыском на благо государства. Во все века, начиная со времён Римской империи и возникновения «Римского права», требовалось обстоятельно доказать вину подозреваемого. Сбор фактов по делу, систематизирование их и представление на судовое разбирательство — первоочередные обязанности и задачи следователя. Впоследствии появилась и развилась юридическая наука и её производное — уголовное право.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Условия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Вне помещения, мобильный.</a:t>
            </a:r>
            <a:endParaRPr lang="ru-RU" dirty="0"/>
          </a:p>
        </p:txBody>
      </p:sp>
      <p:pic>
        <p:nvPicPr>
          <p:cNvPr id="3074" name="Picture 2" descr="C:\Users\юрок\Desktop\private-investigator-magaz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971800"/>
            <a:ext cx="4889500" cy="3314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304800"/>
            <a:ext cx="7772400" cy="457200"/>
          </a:xfrm>
        </p:spPr>
        <p:txBody>
          <a:bodyPr/>
          <a:lstStyle/>
          <a:p>
            <a:r>
              <a:rPr lang="ru-RU" dirty="0" smtClean="0"/>
              <a:t>Деятельность: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066800"/>
            <a:ext cx="7772400" cy="5486400"/>
          </a:xfrm>
        </p:spPr>
        <p:txBody>
          <a:bodyPr>
            <a:noAutofit/>
          </a:bodyPr>
          <a:lstStyle/>
          <a:p>
            <a:r>
              <a:rPr lang="ru-RU" sz="2000" dirty="0" smtClean="0"/>
              <a:t>расследование преступлений;</a:t>
            </a:r>
          </a:p>
          <a:p>
            <a:r>
              <a:rPr lang="ru-RU" sz="2000" dirty="0" smtClean="0"/>
              <a:t>проведение допросов подозреваемых, свидетелей, потерпевших в преступлении;</a:t>
            </a:r>
          </a:p>
          <a:p>
            <a:r>
              <a:rPr lang="ru-RU" sz="2000" dirty="0" smtClean="0"/>
              <a:t>осмотры мест совершения преступлений;</a:t>
            </a:r>
          </a:p>
          <a:p>
            <a:r>
              <a:rPr lang="ru-RU" sz="2000" dirty="0" smtClean="0"/>
              <a:t>проведение обысков, опознаний, следственных экспериментов;</a:t>
            </a:r>
          </a:p>
          <a:p>
            <a:r>
              <a:rPr lang="ru-RU" sz="2000" dirty="0" smtClean="0"/>
              <a:t>поиск улик, имеющих отношение к совершению преступлений;</a:t>
            </a:r>
          </a:p>
          <a:p>
            <a:r>
              <a:rPr lang="ru-RU" sz="2000" dirty="0" smtClean="0"/>
              <a:t>организация работы других специалистов, участвующих в расследовании (экспертов, врачей, психологов, педагогов и др.);</a:t>
            </a:r>
          </a:p>
          <a:p>
            <a:r>
              <a:rPr lang="ru-RU" sz="2000" dirty="0" smtClean="0"/>
              <a:t>выяснение причин и условий совершения преступлений;</a:t>
            </a:r>
          </a:p>
          <a:p>
            <a:r>
              <a:rPr lang="ru-RU" sz="2000" dirty="0" smtClean="0"/>
              <a:t>ведение документации (составление протоколов, постановлений и др.); </a:t>
            </a:r>
          </a:p>
          <a:p>
            <a:r>
              <a:rPr lang="ru-RU" sz="2000" dirty="0" smtClean="0"/>
              <a:t>анализ собранных данных по преступлению;</a:t>
            </a:r>
          </a:p>
          <a:p>
            <a:r>
              <a:rPr lang="ru-RU" sz="2000" dirty="0" smtClean="0"/>
              <a:t>сбор информации, необходимой для раскрытия преступления;</a:t>
            </a:r>
          </a:p>
          <a:p>
            <a:r>
              <a:rPr lang="ru-RU" sz="2000" dirty="0" smtClean="0"/>
              <a:t>профилактические мероприятия, направленные на снижение преступности.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2514600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3600" dirty="0" smtClean="0"/>
              <a:t>Качества, обеспечивающие успешность выполнения профессиональной деятельности следователя: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1266" name="Picture 2" descr="C:\Users\юрок\Desktop\d181d0bbd0b5d0b4d0b0d0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48000"/>
            <a:ext cx="7010400" cy="361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112</TotalTime>
  <Words>717</Words>
  <Application>Microsoft Office PowerPoint</Application>
  <PresentationFormat>Экран (4:3)</PresentationFormat>
  <Paragraphs>98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Метро</vt:lpstr>
      <vt:lpstr>Следователь</vt:lpstr>
      <vt:lpstr>Презентация PowerPoint</vt:lpstr>
      <vt:lpstr>Образование:</vt:lpstr>
      <vt:lpstr>Пути получения профессии:</vt:lpstr>
      <vt:lpstr>Медицинские противопоказания:</vt:lpstr>
      <vt:lpstr>История профессии следователь:</vt:lpstr>
      <vt:lpstr>Условия работы:</vt:lpstr>
      <vt:lpstr>Деятельность: </vt:lpstr>
      <vt:lpstr> Качества, обеспечивающие успешность выполнения профессиональной деятельности следователя:  </vt:lpstr>
      <vt:lpstr>Презентация PowerPoint</vt:lpstr>
      <vt:lpstr>Презентация PowerPoint</vt:lpstr>
      <vt:lpstr>Качества, препятствующие эффективности профессиональной деятельности:  </vt:lpstr>
      <vt:lpstr>Презентация PowerPoint</vt:lpstr>
      <vt:lpstr>Перспективы:</vt:lpstr>
      <vt:lpstr>Область применений:</vt:lpstr>
      <vt:lpstr>Четвероногий друг: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Следователь</dc:title>
  <dc:creator>юрок</dc:creator>
  <cp:lastModifiedBy>учитель</cp:lastModifiedBy>
  <cp:revision>13</cp:revision>
  <dcterms:created xsi:type="dcterms:W3CDTF">2011-12-28T11:39:30Z</dcterms:created>
  <dcterms:modified xsi:type="dcterms:W3CDTF">2012-11-30T03:41:17Z</dcterms:modified>
</cp:coreProperties>
</file>