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70" r:id="rId13"/>
    <p:sldId id="27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ctrTitle"/>
          </p:nvPr>
        </p:nvSpPr>
        <p:spPr>
          <a:xfrm>
            <a:off x="928662" y="1928803"/>
            <a:ext cx="7172348" cy="1470025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8" name="図形 7"/>
          <p:cNvSpPr>
            <a:spLocks noGrp="1"/>
          </p:cNvSpPr>
          <p:nvPr>
            <p:ph type="subTitle" idx="1"/>
          </p:nvPr>
        </p:nvSpPr>
        <p:spPr>
          <a:xfrm>
            <a:off x="1371600" y="3643314"/>
            <a:ext cx="6400800" cy="12858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ru-RU" altLang="ja-JP" smtClean="0"/>
              <a:t>Образец подзаголовка</a:t>
            </a:r>
            <a:endParaRPr kumimoji="1" lang="ja-JP" altLang="en-US" dirty="0"/>
          </a:p>
        </p:txBody>
      </p:sp>
      <p:sp>
        <p:nvSpPr>
          <p:cNvPr id="12" name="図形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11/30/2012</a:t>
            </a:fld>
            <a:endParaRPr lang="en-US" dirty="0"/>
          </a:p>
        </p:txBody>
      </p:sp>
      <p:sp>
        <p:nvSpPr>
          <p:cNvPr id="11" name="図形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8" name="図形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671514" y="274638"/>
            <a:ext cx="7829576" cy="1011222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orient="vert" idx="1"/>
          </p:nvPr>
        </p:nvSpPr>
        <p:spPr>
          <a:xfrm>
            <a:off x="671514" y="1285860"/>
            <a:ext cx="7829576" cy="4357718"/>
          </a:xfrm>
        </p:spPr>
        <p:txBody>
          <a:bodyPr vert="eaVert"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11/30/2012</a:t>
            </a:fld>
            <a:endParaRPr lang="en-US" dirty="0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 orient="vert"/>
          </p:nvPr>
        </p:nvSpPr>
        <p:spPr>
          <a:xfrm>
            <a:off x="6643702" y="285730"/>
            <a:ext cx="1785950" cy="5565797"/>
          </a:xfrm>
        </p:spPr>
        <p:txBody>
          <a:bodyPr vert="eaVert"/>
          <a:lstStyle>
            <a:lvl1pPr>
              <a:defRPr>
                <a:gradFill flip="none" rotWithShape="1">
                  <a:gsLst>
                    <a:gs pos="0">
                      <a:schemeClr val="tx1">
                        <a:tint val="65000"/>
                      </a:schemeClr>
                    </a:gs>
                    <a:gs pos="49900">
                      <a:schemeClr val="tx1">
                        <a:tint val="95000"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tint val="95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orient="vert" idx="1"/>
          </p:nvPr>
        </p:nvSpPr>
        <p:spPr>
          <a:xfrm>
            <a:off x="642910" y="274640"/>
            <a:ext cx="5834090" cy="5583253"/>
          </a:xfrm>
        </p:spPr>
        <p:txBody>
          <a:bodyPr vert="eaVert"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>
          <a:xfrm>
            <a:off x="652450" y="6356350"/>
            <a:ext cx="2133600" cy="365125"/>
          </a:xfrm>
        </p:spPr>
        <p:txBody>
          <a:bodyPr/>
          <a:lstStyle/>
          <a:p>
            <a:fld id="{A009892A-0574-4753-B3B5-882803074C2D}" type="datetimeFigureOut">
              <a:rPr lang="en-US" smtClean="0"/>
              <a:pPr/>
              <a:t>11/30/2012</a:t>
            </a:fld>
            <a:endParaRPr lang="en-US" dirty="0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>
          <a:xfrm>
            <a:off x="6286512" y="6356350"/>
            <a:ext cx="2133600" cy="365125"/>
          </a:xfrm>
        </p:spPr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ru-RU" altLang="ja-JP" smtClean="0"/>
              <a:t>Образец подзаголовка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11/30/2012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11/30/2012</a:t>
            </a:fld>
            <a:endParaRPr lang="en-US" dirty="0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1000100" y="4714884"/>
            <a:ext cx="7215239" cy="86200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idx="1"/>
          </p:nvPr>
        </p:nvSpPr>
        <p:spPr>
          <a:xfrm>
            <a:off x="1000101" y="2857496"/>
            <a:ext cx="7215238" cy="178595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600">
                <a:solidFill>
                  <a:schemeClr val="tx2"/>
                </a:solidFill>
              </a:defRPr>
            </a:lvl3pPr>
            <a:lvl4pPr marL="1371600" indent="0">
              <a:buNone/>
              <a:defRPr sz="1400">
                <a:solidFill>
                  <a:schemeClr val="tx2"/>
                </a:solidFill>
              </a:defRPr>
            </a:lvl4pPr>
            <a:lvl5pPr marL="1828800" indent="0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9892A-0574-4753-B3B5-882803074C2D}" type="datetimeFigureOut">
              <a:rPr lang="en-US" smtClean="0"/>
              <a:pPr/>
              <a:t>11/30/2012</a:t>
            </a:fld>
            <a:endParaRPr lang="en-US" dirty="0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00B4B-F5D2-44DD-9A19-A980681504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4" name="図形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11/30/2012</a:t>
            </a:fld>
            <a:endParaRPr lang="en-US" dirty="0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/>
          </a:p>
        </p:txBody>
      </p:sp>
      <p:sp>
        <p:nvSpPr>
          <p:cNvPr id="4" name="図形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5" name="図形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/>
          </a:p>
        </p:txBody>
      </p:sp>
      <p:sp>
        <p:nvSpPr>
          <p:cNvPr id="6" name="図形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7" name="図形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11/30/2012</a:t>
            </a:fld>
            <a:endParaRPr lang="en-US" dirty="0"/>
          </a:p>
        </p:txBody>
      </p:sp>
      <p:sp>
        <p:nvSpPr>
          <p:cNvPr id="8" name="図形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図形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1671646" y="4572008"/>
            <a:ext cx="6400816" cy="928686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11/30/2012</a:t>
            </a:fld>
            <a:endParaRPr lang="en-US" dirty="0"/>
          </a:p>
        </p:txBody>
      </p:sp>
      <p:sp>
        <p:nvSpPr>
          <p:cNvPr id="4" name="図形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図形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11/30/2012</a:t>
            </a:fld>
            <a:endParaRPr lang="en-US" dirty="0"/>
          </a:p>
        </p:txBody>
      </p:sp>
      <p:sp>
        <p:nvSpPr>
          <p:cNvPr id="3" name="図形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図形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idx="1"/>
          </p:nvPr>
        </p:nvSpPr>
        <p:spPr>
          <a:xfrm>
            <a:off x="3575050" y="1428737"/>
            <a:ext cx="5111750" cy="469742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11/30/2012</a:t>
            </a:fld>
            <a:endParaRPr lang="en-US" dirty="0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1792288" y="5014914"/>
            <a:ext cx="5486400" cy="414350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正方形/長方形 2"/>
          <p:cNvSpPr>
            <a:spLocks noGrp="1"/>
          </p:cNvSpPr>
          <p:nvPr>
            <p:ph type="pic" idx="1"/>
          </p:nvPr>
        </p:nvSpPr>
        <p:spPr>
          <a:xfrm>
            <a:off x="1792288" y="742960"/>
            <a:ext cx="5486400" cy="4114800"/>
          </a:xfrm>
          <a:prstGeom prst="rect">
            <a:avLst/>
          </a:prstGeom>
          <a:noFill/>
          <a:ln w="50800" cap="sq">
            <a:solidFill>
              <a:schemeClr val="tx1"/>
            </a:solidFill>
            <a:miter lim="800000"/>
          </a:ln>
          <a:effectLst>
            <a:outerShdw blurRad="76200" dist="50800" dir="13500000" algn="tl" rotWithShape="0">
              <a:schemeClr val="bg1">
                <a:alpha val="80000"/>
              </a:scheme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ru-RU" altLang="ja-JP" dirty="0" smtClean="0"/>
              <a:t>Вставка рисунка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body" sz="half" idx="2"/>
          </p:nvPr>
        </p:nvSpPr>
        <p:spPr>
          <a:xfrm>
            <a:off x="1792288" y="5481658"/>
            <a:ext cx="5486400" cy="804862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 dirty="0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11/30/2012</a:t>
            </a:fld>
            <a:endParaRPr lang="en-US" dirty="0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  <a:endParaRPr lang="ja-JP" dirty="0"/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</a:p>
          <a:p>
            <a:pPr lvl="8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9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29" name="正方形/長方形 28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A009892A-0574-4753-B3B5-882803074C2D}" type="datetimeFigureOut">
              <a:rPr lang="en-US" smtClean="0"/>
              <a:pPr/>
              <a:t>11/30/2012</a:t>
            </a:fld>
            <a:endParaRPr lang="en-US" dirty="0"/>
          </a:p>
        </p:txBody>
      </p:sp>
      <p:sp>
        <p:nvSpPr>
          <p:cNvPr id="4" name="正方形/長方形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正方形/長方形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35100B4B-F5D2-44DD-9A19-A980681504E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正方形/長方形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</p:spPr>
        <p:txBody>
          <a:bodyPr vert="horz" rtlCol="0" anchor="ctr">
            <a:normAutofit/>
          </a:bodyPr>
          <a:lstStyle/>
          <a:p>
            <a:r>
              <a:rPr kumimoji="1" lang="ja-JP" altLang="en-US" dirty="0" smtClean="0"/>
              <a:t>マスタ タイトルの書式設定</a:t>
            </a:r>
            <a:endParaRPr kumimoji="1"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ctr" rtl="0" eaLnBrk="1" latinLnBrk="0" hangingPunct="1">
        <a:spcBef>
          <a:spcPct val="0"/>
        </a:spcBef>
        <a:buNone/>
        <a:defRPr kumimoji="1" sz="4400" baseline="0">
          <a:ln w="12700">
            <a:solidFill>
              <a:schemeClr val="tx1">
                <a:tint val="95000"/>
              </a:schemeClr>
            </a:solidFill>
          </a:ln>
          <a:gradFill>
            <a:gsLst>
              <a:gs pos="0">
                <a:schemeClr val="tx1">
                  <a:tint val="65000"/>
                </a:schemeClr>
              </a:gs>
              <a:gs pos="49900">
                <a:schemeClr val="tx1">
                  <a:tint val="95000"/>
                </a:schemeClr>
              </a:gs>
              <a:gs pos="50000">
                <a:schemeClr val="tx1"/>
              </a:gs>
              <a:gs pos="100000">
                <a:schemeClr val="tx1">
                  <a:tint val="95000"/>
                </a:schemeClr>
              </a:gs>
            </a:gsLst>
            <a:lin ang="5400000" scaled="1"/>
          </a:gradFill>
          <a:effectLst>
            <a:outerShdw blurRad="127000" algn="tl" rotWithShape="0">
              <a:schemeClr val="bg1">
                <a:alpha val="5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tx1"/>
        </a:buClr>
        <a:buFont typeface="Wingdings"/>
        <a:buChar char="n"/>
        <a:defRPr kumimoji="1" sz="3200" baseline="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>
            <a:shade val="75000"/>
          </a:schemeClr>
        </a:buClr>
        <a:buSzPct val="85000"/>
        <a:buFont typeface="Wingdings"/>
        <a:buChar char="n"/>
        <a:defRPr kumimoji="1" sz="2800" baseline="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4">
            <a:shade val="50000"/>
          </a:schemeClr>
        </a:buClr>
        <a:buSzPct val="75000"/>
        <a:buFont typeface="Wingdings"/>
        <a:buChar char="n"/>
        <a:defRPr kumimoji="1" sz="2400" baseline="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6">
            <a:shade val="50000"/>
          </a:schemeClr>
        </a:buClr>
        <a:buSzPct val="75000"/>
        <a:buFont typeface="Wingdings"/>
        <a:buChar char="n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3">
            <a:shade val="50000"/>
          </a:schemeClr>
        </a:buClr>
        <a:buSzPct val="70000"/>
        <a:buFont typeface="Wingdings"/>
        <a:buChar char="n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>
            <a:shade val="50000"/>
          </a:schemeClr>
        </a:buClr>
        <a:buSzPct val="6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2">
            <a:shade val="50000"/>
          </a:schemeClr>
        </a:buClr>
        <a:buSzPct val="6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5">
            <a:shade val="50000"/>
          </a:schemeClr>
        </a:buClr>
        <a:buSzPct val="6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tx1"/>
        </a:buClr>
        <a:buSzPct val="50000"/>
        <a:buFont typeface="Wingdings"/>
        <a:buChar char="n"/>
        <a:defRPr kumimoji="1" sz="20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prof.labor.ru/obo/select.php?select_titleeng=lecsika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985826" y="1000108"/>
            <a:ext cx="7172348" cy="1470025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8800" b="1" cap="all" dirty="0" smtClean="0">
                <a:ln/>
                <a:solidFill>
                  <a:schemeClr val="accent1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Копирайтер</a:t>
            </a:r>
            <a:endParaRPr lang="ru-RU" sz="8800" b="1" cap="all" dirty="0">
              <a:ln/>
              <a:solidFill>
                <a:schemeClr val="accent1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500306"/>
            <a:ext cx="5553543" cy="23435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3357562"/>
            <a:ext cx="3193269" cy="3214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Как правило, профессию </a:t>
            </a:r>
            <a:r>
              <a:rPr lang="ru-RU" dirty="0" err="1" smtClean="0"/>
              <a:t>копирайтера</a:t>
            </a:r>
            <a:r>
              <a:rPr lang="ru-RU" dirty="0" smtClean="0"/>
              <a:t> можно получить в учреждениях высшего профессионального образования. 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3286124"/>
            <a:ext cx="4531520" cy="3138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500438"/>
            <a:ext cx="2919428" cy="295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Область </a:t>
            </a:r>
            <a:r>
              <a:rPr lang="ru-RU" dirty="0" smtClean="0"/>
              <a:t>применения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err="1" smtClean="0"/>
              <a:t>Копирайтеры</a:t>
            </a:r>
            <a:r>
              <a:rPr lang="ru-RU" dirty="0" smtClean="0"/>
              <a:t> могут работать в таких организациях и сферах, как: </a:t>
            </a:r>
          </a:p>
          <a:p>
            <a:pPr>
              <a:buNone/>
            </a:pPr>
            <a:r>
              <a:rPr lang="ru-RU" dirty="0" smtClean="0"/>
              <a:t>Рекламные агентства; </a:t>
            </a:r>
          </a:p>
          <a:p>
            <a:pPr>
              <a:buNone/>
            </a:pPr>
            <a:r>
              <a:rPr lang="ru-RU" dirty="0" smtClean="0"/>
              <a:t>Издательства, типографии, СМИ; </a:t>
            </a:r>
          </a:p>
          <a:p>
            <a:pPr>
              <a:buNone/>
            </a:pPr>
            <a:r>
              <a:rPr lang="ru-RU" dirty="0" smtClean="0"/>
              <a:t>Образовательные учреждения; </a:t>
            </a:r>
          </a:p>
          <a:p>
            <a:pPr>
              <a:buNone/>
            </a:pPr>
            <a:r>
              <a:rPr lang="ru-RU" dirty="0" smtClean="0"/>
              <a:t>Организации в сфере торговли и </a:t>
            </a:r>
            <a:r>
              <a:rPr lang="ru-RU" dirty="0" err="1" smtClean="0"/>
              <a:t>ритейла</a:t>
            </a:r>
            <a:r>
              <a:rPr lang="ru-RU" dirty="0" smtClean="0"/>
              <a:t>; </a:t>
            </a:r>
          </a:p>
          <a:p>
            <a:pPr>
              <a:buNone/>
            </a:pPr>
            <a:r>
              <a:rPr lang="ru-RU" dirty="0" smtClean="0"/>
              <a:t>Прочие компании и организации. </a:t>
            </a:r>
          </a:p>
          <a:p>
            <a:endParaRPr lang="ru-RU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Перспективы карьерного роста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Возможные пути развития </a:t>
            </a:r>
            <a:r>
              <a:rPr lang="ru-RU" dirty="0" err="1" smtClean="0"/>
              <a:t>копирайтера</a:t>
            </a:r>
            <a:r>
              <a:rPr lang="ru-RU" dirty="0" smtClean="0"/>
              <a:t>: 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u="sng" dirty="0" smtClean="0"/>
              <a:t>Специализация и освоение смежных областей</a:t>
            </a:r>
            <a:r>
              <a:rPr lang="ru-RU" dirty="0" smtClean="0"/>
              <a:t>. </a:t>
            </a:r>
          </a:p>
          <a:p>
            <a:pPr>
              <a:buNone/>
            </a:pPr>
            <a:r>
              <a:rPr lang="ru-RU" dirty="0" err="1" smtClean="0"/>
              <a:t>Копирайтеры</a:t>
            </a:r>
            <a:r>
              <a:rPr lang="ru-RU" dirty="0" smtClean="0"/>
              <a:t> могут специализироваться в конкретных сферах производства, бизнеса, рекламных агентствах. </a:t>
            </a:r>
          </a:p>
          <a:p>
            <a:pPr>
              <a:buNone/>
            </a:pPr>
            <a:r>
              <a:rPr lang="ru-RU" dirty="0" smtClean="0"/>
              <a:t>Также человек с профессией </a:t>
            </a:r>
            <a:r>
              <a:rPr lang="ru-RU" dirty="0" err="1" smtClean="0"/>
              <a:t>копирайтера</a:t>
            </a:r>
            <a:r>
              <a:rPr lang="ru-RU" dirty="0" smtClean="0"/>
              <a:t> может осваивать смежные специализации, такие </a:t>
            </a:r>
            <a:r>
              <a:rPr lang="ru-RU" dirty="0" err="1" smtClean="0"/>
              <a:t>как:журналист</a:t>
            </a:r>
            <a:r>
              <a:rPr lang="ru-RU" dirty="0" smtClean="0"/>
              <a:t>, менеджер по рекламе, </a:t>
            </a:r>
            <a:r>
              <a:rPr lang="ru-RU" dirty="0" err="1" smtClean="0"/>
              <a:t>маркетологи</a:t>
            </a:r>
            <a:r>
              <a:rPr lang="ru-RU" dirty="0" smtClean="0"/>
              <a:t> т.п. 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При этом профессия </a:t>
            </a:r>
            <a:r>
              <a:rPr lang="ru-RU" dirty="0" err="1" smtClean="0"/>
              <a:t>копирайтера</a:t>
            </a:r>
            <a:r>
              <a:rPr lang="ru-RU" dirty="0" smtClean="0"/>
              <a:t> может предполагать и </a:t>
            </a:r>
            <a:r>
              <a:rPr lang="ru-RU" u="sng" dirty="0" smtClean="0"/>
              <a:t>предпринимательский путь развития</a:t>
            </a:r>
            <a:r>
              <a:rPr lang="ru-RU" dirty="0" smtClean="0"/>
              <a:t>. В данном случае человек может начать заниматься собственным делом, работать на себя или открыть свое агентство.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2214578"/>
          </a:xfrm>
        </p:spPr>
        <p:txBody>
          <a:bodyPr>
            <a:normAutofit/>
          </a:bodyPr>
          <a:lstStyle/>
          <a:p>
            <a:r>
              <a:rPr lang="ru-RU" dirty="0" smtClean="0"/>
              <a:t>Работу выполнила:</a:t>
            </a:r>
            <a:br>
              <a:rPr lang="ru-RU" dirty="0" smtClean="0"/>
            </a:br>
            <a:r>
              <a:rPr lang="ru-RU" dirty="0" smtClean="0"/>
              <a:t>ученица 9 в класса</a:t>
            </a:r>
            <a:br>
              <a:rPr lang="ru-RU" dirty="0" smtClean="0"/>
            </a:br>
            <a:r>
              <a:rPr lang="ru-RU" dirty="0" smtClean="0"/>
              <a:t>Иванова Дарья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215074" y="3357562"/>
            <a:ext cx="2457464" cy="3320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sz="2800" dirty="0" smtClean="0"/>
              <a:t>Профессия копирайтера появилась в 19 веке, когда сферам производства и торговли понадобились тексты и рекламные материалы для продукции.</a:t>
            </a:r>
          </a:p>
          <a:p>
            <a:pPr algn="just">
              <a:buNone/>
            </a:pPr>
            <a:r>
              <a:rPr lang="ru-RU" sz="2800" dirty="0" smtClean="0"/>
              <a:t>Копирайтер- </a:t>
            </a:r>
            <a:r>
              <a:rPr lang="ru-RU" sz="2800" dirty="0" err="1" smtClean="0"/>
              <a:t>специалист,который</a:t>
            </a:r>
            <a:r>
              <a:rPr lang="ru-RU" sz="2800" dirty="0" smtClean="0"/>
              <a:t> подготавливает и пишет статьи, предназначенные для различных  рекламы. Результатом работы </a:t>
            </a:r>
            <a:r>
              <a:rPr lang="ru-RU" sz="2800" dirty="0" err="1" smtClean="0"/>
              <a:t>копирайтера</a:t>
            </a:r>
            <a:r>
              <a:rPr lang="ru-RU" sz="2800" dirty="0" smtClean="0"/>
              <a:t> является текст, задача которого - побудить других людей к приобретению рекламируемого товара</a:t>
            </a:r>
            <a:endParaRPr lang="ru-RU" sz="2800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 и класс профессии: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/>
              <a:t>Профессия </a:t>
            </a:r>
            <a:r>
              <a:rPr lang="ru-RU" dirty="0" err="1" smtClean="0"/>
              <a:t>копирайтера</a:t>
            </a:r>
            <a:r>
              <a:rPr lang="ru-RU" dirty="0" smtClean="0"/>
              <a:t> относится к типу </a:t>
            </a:r>
            <a:r>
              <a:rPr lang="ru-RU" b="1" u="sng" dirty="0" smtClean="0"/>
              <a:t>«Человек - Художественный образ»</a:t>
            </a:r>
            <a:r>
              <a:rPr lang="ru-RU" dirty="0" smtClean="0"/>
              <a:t>, она связана с созданием, написанием художественных произведений (рекламных текстов). В ней требуются развитое воображение и художественный вкус, творческие способности, образное мышление. </a:t>
            </a:r>
          </a:p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Профессия </a:t>
            </a:r>
            <a:r>
              <a:rPr lang="ru-RU" dirty="0" err="1" smtClean="0"/>
              <a:t>копирайтера</a:t>
            </a:r>
            <a:r>
              <a:rPr lang="ru-RU" dirty="0" smtClean="0"/>
              <a:t> относится к классу </a:t>
            </a:r>
            <a:r>
              <a:rPr lang="ru-RU" b="1" u="sng" dirty="0" smtClean="0"/>
              <a:t>«эвристических (творческих)»</a:t>
            </a:r>
            <a:r>
              <a:rPr lang="ru-RU" dirty="0" smtClean="0"/>
              <a:t>, она связана с творческой деятельностью, требует высокой эрудиции, оригинальности мышления, стремления к развитию и постоянному обучению. </a:t>
            </a:r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4841720" cy="3167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429000"/>
            <a:ext cx="4366942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285728"/>
            <a:ext cx="4071934" cy="3053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3664721"/>
            <a:ext cx="3214710" cy="3193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725 -0.02891 C 0.18489 -0.04047 0.24062 -0.05643 0.29913 -0.06082 C 0.32413 -0.05597 0.35 -0.05504 0.37517 -0.05366 C 0.3934 -0.04926 0.41267 -0.0481 0.43125 -0.04672 C 0.43437 -0.04556 0.4375 -0.04464 0.44045 -0.04302 C 0.44323 -0.04163 0.44566 -0.03885 0.44843 -0.0377 C 0.45312 -0.03562 0.45833 -0.03562 0.46319 -0.03423 C 0.47152 -0.02613 0.47951 -0.01619 0.48975 -0.01295 C 0.49427 -0.00902 0.49809 -0.00324 0.50312 -0.00046 C 0.51059 0.0037 0.52048 0.00601 0.52847 0.00832 C 0.53229 0.01341 0.53611 0.01295 0.54045 0.01734 C 0.54531 0.0222 0.54774 0.02868 0.55121 0.03515 C 0.55312 0.04348 0.55538 0.04602 0.56059 0.05111 C 0.56093 0.05296 0.56111 0.05481 0.5618 0.05643 C 0.56284 0.05897 0.56493 0.06059 0.5658 0.06337 C 0.57066 0.07955 0.56441 0.06892 0.56857 0.08117 C 0.57257 0.09274 0.5783 0.10291 0.58177 0.11494 C 0.58472 0.13783 0.58837 0.15911 0.58975 0.18247 C 0.58889 0.22687 0.58837 0.27128 0.58715 0.31568 C 0.58646 0.34158 0.57691 0.36841 0.57257 0.39385 C 0.57048 0.4061 0.56441 0.43663 0.55781 0.44542 C 0.55521 0.45883 0.55486 0.47248 0.54722 0.48265 C 0.54427 0.49399 0.54514 0.49676 0.53784 0.50393 C 0.53316 0.52104 0.53698 0.51526 0.52847 0.52359 C 0.52222 0.54024 0.52986 0.52382 0.52187 0.53238 C 0.51684 0.5377 0.51753 0.54625 0.51111 0.5518 C 0.50868 0.5562 0.50729 0.56198 0.50451 0.56614 C 0.5033 0.56799 0.49705 0.57331 0.49514 0.57493 C 0.48958 0.58487 0.48628 0.59066 0.47777 0.59621 C 0.47604 0.60407 0.47205 0.60615 0.46718 0.61054 C 0.4559 0.62118 0.44097 0.6265 0.42725 0.62997 C 0.41701 0.64015 0.42656 0.63251 0.40833 0.63714 C 0.39705 0.64015 0.38906 0.64431 0.37777 0.64593 C 0.36527 0.65449 0.33646 0.65495 0.33646 0.65518 C 0.30729 0.66443 0.27847 0.66859 0.24826 0.67091 C 0.20399 0.66975 0.15955 0.67021 0.1151 0.66744 C 0.10434 0.66674 0.09375 0.66258 0.08316 0.66027 C 0.07291 0.65795 0.05243 0.65495 0.05243 0.65518 C 0.02361 0.64454 0.03541 0.64986 0.01649 0.64061 C 0.0059 0.62881 -0.00452 0.62257 -0.01823 0.61933 C -0.02257 0.61471 -0.02657 0.60869 -0.03143 0.60523 C -0.0342 0.60338 -0.03698 0.60222 -0.03941 0.59991 C -0.05035 0.58973 -0.03872 0.59459 -0.05278 0.58395 C -0.06493 0.5747 -0.06667 0.58256 -0.07952 0.56799 C -0.08872 0.55758 -0.09653 0.54556 -0.10608 0.53585 C -0.11198 0.52983 -0.12014 0.52752 -0.12483 0.51989 C -0.13334 0.50624 -0.1283 0.51133 -0.13941 0.50393 C -0.15174 0.4852 -0.14445 0.49491 -0.16216 0.47548 C -0.16545 0.47202 -0.16632 0.46577 -0.16875 0.46138 C -0.175 0.44981 -0.18056 0.43848 -0.1875 0.42761 C -0.19167 0.41281 -0.19757 0.40587 -0.20209 0.392 C -0.20712 0.37627 -0.21111 0.36031 -0.21823 0.34597 C -0.2217 0.33164 -0.21927 0.31984 -0.22882 0.31036 C -0.23038 0.30412 -0.23473 0.28654 -0.23681 0.28006 C -0.23889 0.27405 -0.24358 0.26249 -0.24358 0.26272 C -0.25278 0.2056 -0.24861 0.17715 -0.24757 0.1043 C -0.2474 0.09158 -0.24879 0.04047 -0.2408 0.02428 C -0.2382 0.01156 -0.23264 0.00786 -0.22882 -0.00231 C -0.22466 -0.01341 -0.2217 -0.01758 -0.21545 -0.02706 C -0.21441 -0.02868 -0.21407 -0.03099 -0.21285 -0.03238 C -0.20868 -0.03724 -0.20174 -0.04001 -0.19688 -0.04302 C -0.1875 -0.0488 -0.17986 -0.05504 -0.17014 -0.05897 C -0.15834 -0.07563 -0.12934 -0.07401 -0.11285 -0.07678 C -0.09688 -0.07632 -0.08073 -0.07586 -0.06476 -0.07516 C -0.05677 -0.0747 -0.04879 -0.07447 -0.04098 -0.07331 C -0.03802 -0.07285 -0.03282 -0.06984 -0.03282 -0.06961 " pathEditMode="relative" rAng="0" ptsTypes="fffffffffffffffffffffffffffffffffffffffffffffffffffffffffffffffffA">
                                      <p:cBhvr>
                                        <p:cTn id="1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0" y="3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/>
              <a:t>Написание различных рекламных текстов, </a:t>
            </a:r>
            <a:r>
              <a:rPr lang="ru-RU" sz="2800" dirty="0" err="1" smtClean="0"/>
              <a:t>слоганов</a:t>
            </a:r>
            <a:r>
              <a:rPr lang="ru-RU" sz="2800" dirty="0" smtClean="0"/>
              <a:t>, заголовков, подзаголовков для печатной, наружной и </a:t>
            </a:r>
            <a:r>
              <a:rPr lang="ru-RU" sz="2800" dirty="0" err="1" smtClean="0"/>
              <a:t>интернет-рекламы</a:t>
            </a:r>
            <a:r>
              <a:rPr lang="ru-RU" sz="2800" dirty="0" smtClean="0"/>
              <a:t>; 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Удержание интереса к уже знакомому продукту и т.п. 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Написание сценариев для телевизионной и радио рекламы, а также других рекламных материалов; 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Образное представление преимущества конкретного товара/услуги; 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/>
              <a:t>Участие в выводе на рынок нового «бренда»; </a:t>
            </a:r>
          </a:p>
          <a:p>
            <a:pPr>
              <a:buNone/>
            </a:pPr>
            <a:r>
              <a:rPr lang="ru-RU" sz="2800" dirty="0" err="1" smtClean="0"/>
              <a:t>ущества</a:t>
            </a:r>
            <a:r>
              <a:rPr lang="ru-RU" sz="2800" dirty="0" smtClean="0"/>
              <a:t> объекта реклам</a:t>
            </a:r>
            <a:endParaRPr lang="ru-RU" sz="2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3462" y="3929066"/>
            <a:ext cx="2930538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8"/>
          </a:xfrm>
        </p:spPr>
        <p:txBody>
          <a:bodyPr numCol="1">
            <a:normAutofit fontScale="90000"/>
          </a:bodyPr>
          <a:lstStyle/>
          <a:p>
            <a:r>
              <a:rPr lang="ru-RU" sz="4000" b="1" dirty="0" smtClean="0"/>
              <a:t>Требования к знаниям и умениям специалиста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400" dirty="0" smtClean="0"/>
              <a:t>Для успешного освоения профессии </a:t>
            </a:r>
            <a:r>
              <a:rPr lang="ru-RU" sz="3400" dirty="0" err="1" smtClean="0"/>
              <a:t>копирайтера</a:t>
            </a:r>
            <a:r>
              <a:rPr lang="ru-RU" sz="3400" dirty="0" smtClean="0"/>
              <a:t> необходимы базовые знания по русскому языку, рекламе. </a:t>
            </a:r>
            <a:br>
              <a:rPr lang="ru-RU" sz="3400" dirty="0" smtClean="0"/>
            </a:br>
            <a:r>
              <a:rPr lang="ru-RU" sz="3400" u="sng" dirty="0" smtClean="0"/>
              <a:t>Квалифицированный </a:t>
            </a:r>
            <a:r>
              <a:rPr lang="ru-RU" sz="3400" u="sng" dirty="0" err="1" smtClean="0"/>
              <a:t>копирайтер</a:t>
            </a:r>
            <a:r>
              <a:rPr lang="ru-RU" sz="3400" u="sng" dirty="0" smtClean="0"/>
              <a:t> должен знать: </a:t>
            </a:r>
            <a:endParaRPr lang="ru-RU" sz="3400" dirty="0" smtClean="0"/>
          </a:p>
          <a:p>
            <a:pPr>
              <a:buNone/>
            </a:pPr>
            <a:r>
              <a:rPr lang="ru-RU" sz="3400" dirty="0" smtClean="0"/>
              <a:t>русский язык, литературу, филологию; </a:t>
            </a:r>
          </a:p>
          <a:p>
            <a:pPr>
              <a:buNone/>
            </a:pPr>
            <a:r>
              <a:rPr lang="ru-RU" sz="3400" dirty="0" smtClean="0"/>
              <a:t>основы маркетинга, рекламы; </a:t>
            </a:r>
          </a:p>
          <a:p>
            <a:pPr>
              <a:buNone/>
            </a:pPr>
            <a:r>
              <a:rPr lang="ru-RU" sz="3400" dirty="0" smtClean="0"/>
              <a:t>теорию продаж, психологию потребителя; </a:t>
            </a:r>
          </a:p>
          <a:p>
            <a:pPr>
              <a:buNone/>
            </a:pPr>
            <a:r>
              <a:rPr lang="ru-RU" sz="3400" dirty="0" smtClean="0"/>
              <a:t>законы зрительного восприятия и т.п. </a:t>
            </a:r>
          </a:p>
          <a:p>
            <a:pPr>
              <a:buNone/>
            </a:pPr>
            <a:r>
              <a:rPr lang="ru-RU" sz="3400" dirty="0" smtClean="0"/>
              <a:t/>
            </a:r>
            <a:br>
              <a:rPr lang="ru-RU" sz="3400" dirty="0" smtClean="0"/>
            </a:br>
            <a:r>
              <a:rPr lang="ru-RU" sz="3400" u="sng" dirty="0" smtClean="0"/>
              <a:t>Квалифицированный </a:t>
            </a:r>
            <a:r>
              <a:rPr lang="ru-RU" sz="3400" u="sng" dirty="0" err="1" smtClean="0"/>
              <a:t>копирайтер</a:t>
            </a:r>
            <a:r>
              <a:rPr lang="ru-RU" sz="3400" u="sng" dirty="0" smtClean="0"/>
              <a:t> должен уметь: </a:t>
            </a:r>
            <a:endParaRPr lang="ru-RU" sz="3400" dirty="0" smtClean="0"/>
          </a:p>
          <a:p>
            <a:pPr>
              <a:buNone/>
            </a:pPr>
            <a:r>
              <a:rPr lang="ru-RU" sz="3400" dirty="0" smtClean="0"/>
              <a:t>владеть компьютером; </a:t>
            </a:r>
          </a:p>
          <a:p>
            <a:pPr>
              <a:buNone/>
            </a:pPr>
            <a:r>
              <a:rPr lang="ru-RU" sz="3400" dirty="0" smtClean="0"/>
              <a:t>набирать тексты на компьютере, обладать хорошей письменной речью; </a:t>
            </a:r>
          </a:p>
          <a:p>
            <a:pPr>
              <a:buNone/>
            </a:pPr>
            <a:r>
              <a:rPr lang="ru-RU" sz="3400" dirty="0" smtClean="0"/>
              <a:t>составлять тексты, буклеты</a:t>
            </a:r>
          </a:p>
          <a:p>
            <a:endParaRPr lang="ru-RU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Требование к индивидуальным особенностям специалиста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Для успешной деятельности в качестве </a:t>
            </a:r>
            <a:r>
              <a:rPr lang="ru-RU" dirty="0" err="1" smtClean="0"/>
              <a:t>копирайтера</a:t>
            </a:r>
            <a:r>
              <a:rPr lang="ru-RU" dirty="0" smtClean="0"/>
              <a:t> необходимо наличие следующих профессионально-важных качеств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  <a:endParaRPr lang="ru-RU" dirty="0" smtClean="0">
              <a:solidFill>
                <a:schemeClr val="tx2">
                  <a:lumMod val="75000"/>
                </a:schemeClr>
              </a:solidFill>
              <a:hlinkClick r:id="rId2"/>
            </a:endParaRP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  <a:hlinkClick r:id="rId2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развитые лексические способности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   способность к концентрации внимания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   склонность к творческой работе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   склонность к работе с информацией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   развитые логические способности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   склонность к сервисной работе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Условия труда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Копирайтер может работать как самостоятельно, так и в коллективе, который может состоять из нескольких специалистов. Чаще всего представители данной профессии работают в помещениях.. Работа происходит преимущественно сидя, с использованием компьютера. Как правило, это тихая и спокойная деятельность, хотя и в работе </a:t>
            </a:r>
            <a:r>
              <a:rPr lang="ru-RU" dirty="0" err="1" smtClean="0"/>
              <a:t>копирайтера</a:t>
            </a:r>
            <a:r>
              <a:rPr lang="ru-RU" dirty="0" smtClean="0"/>
              <a:t> могут периодически случаться командировки, разъезды или деловые встречи с клиентами-заказчиками.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Медицинские ограничения для </a:t>
            </a:r>
            <a:r>
              <a:rPr lang="ru-RU" dirty="0" err="1" smtClean="0"/>
              <a:t>копирайтера</a:t>
            </a:r>
            <a:r>
              <a:rPr lang="ru-RU" dirty="0" smtClean="0"/>
              <a:t>: </a:t>
            </a:r>
          </a:p>
          <a:p>
            <a:r>
              <a:rPr lang="ru-RU" dirty="0" smtClean="0"/>
              <a:t>заболевания опорно-двигательного аппарата;</a:t>
            </a:r>
          </a:p>
          <a:p>
            <a:r>
              <a:rPr lang="ru-RU" dirty="0" smtClean="0"/>
              <a:t>нервной системы;</a:t>
            </a:r>
          </a:p>
          <a:p>
            <a:r>
              <a:rPr lang="ru-RU" dirty="0" smtClean="0"/>
              <a:t>сердечнососудистой системы;</a:t>
            </a:r>
          </a:p>
          <a:p>
            <a:r>
              <a:rPr lang="ru-RU" dirty="0" smtClean="0"/>
              <a:t>органов зрения, речи;</a:t>
            </a:r>
          </a:p>
          <a:p>
            <a:r>
              <a:rPr lang="ru-RU" dirty="0" smtClean="0"/>
              <a:t>психические заболевания;</a:t>
            </a:r>
          </a:p>
          <a:p>
            <a:r>
              <a:rPr lang="ru-RU" dirty="0" smtClean="0"/>
              <a:t>расстройства мышления;</a:t>
            </a:r>
          </a:p>
          <a:p>
            <a:r>
              <a:rPr lang="ru-RU" dirty="0" smtClean="0"/>
              <a:t>расстройства памяти, мышления.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YamatoPainting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Yamato Painting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Yamato Painting">
      <a:fillStyleLst>
        <a:solidFill>
          <a:schemeClr val="phClr">
            <a:tint val="100000"/>
          </a:schemeClr>
        </a:solidFill>
        <a:gradFill>
          <a:gsLst>
            <a:gs pos="0">
              <a:schemeClr val="phClr">
                <a:tint val="100000"/>
              </a:schemeClr>
            </a:gs>
            <a:gs pos="100000">
              <a:schemeClr val="phClr">
                <a:tint val="100000"/>
                <a:shade val="20000"/>
              </a:schemeClr>
            </a:gs>
          </a:gsLst>
          <a:lin ang="5400000" scaled="1"/>
        </a:gradFill>
        <a:blipFill>
          <a:blip xmlns:r="http://schemas.openxmlformats.org/officeDocument/2006/relationships" r:embed="rId1">
            <a:duotone>
              <a:srgbClr val="000000"/>
              <a:schemeClr val="phClr">
                <a:tint val="100000"/>
              </a:schemeClr>
            </a:duotone>
          </a:blip>
          <a:tile tx="0" ty="0" sx="35000" sy="35000" flip="none" algn="tl"/>
        </a:blipFill>
      </a:fillStyleLst>
      <a:lnStyleLst>
        <a:ln w="9525" cap="flat" cmpd="sng" algn="ctr">
          <a:solidFill>
            <a:schemeClr val="phClr">
              <a:alpha val="60000"/>
            </a:schemeClr>
          </a:solidFill>
          <a:prstDash val="solid"/>
        </a:ln>
        <a:ln w="19525" cap="flat" cmpd="sng" algn="ctr">
          <a:solidFill>
            <a:schemeClr val="phClr">
              <a:alpha val="90000"/>
            </a:schemeClr>
          </a:solidFill>
          <a:prstDash val="solid"/>
        </a:ln>
        <a:ln w="38100" cap="flat" cmpd="sng" algn="ctr">
          <a:solidFill>
            <a:schemeClr val="phClr">
              <a:alpha val="100000"/>
            </a:schemeClr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  <a:scene3d>
            <a:camera prst="orthographicFront"/>
            <a:lightRig rig="soft" dir="tl">
              <a:rot lat="0" lon="0" rev="0"/>
            </a:lightRig>
          </a:scene3d>
          <a:sp3d>
            <a:bevelT prst="angle"/>
            <a:bevelB w="304800" h="44450"/>
            <a:contourClr>
              <a:schemeClr val="phClr">
                <a:shade val="60000"/>
                <a:satMod val="110000"/>
              </a:schemeClr>
            </a:contourClr>
          </a:sp3d>
        </a:effectStyle>
        <a:effectStyle>
          <a:effectLst>
            <a:glow rad="51600">
              <a:schemeClr val="phClr">
                <a:alpha val="6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>
            <a:shade val="90000"/>
          </a:schemeClr>
        </a:solidFill>
        <a:blipFill>
          <a:blip xmlns:r="http://schemas.openxmlformats.org/officeDocument/2006/relationships" r:embed="rId2">
            <a:duotone>
              <a:schemeClr val="phClr">
                <a:tint val="100000"/>
                <a:shade val="5000"/>
              </a:schemeClr>
              <a:schemeClr val="phClr">
                <a:shade val="100000"/>
              </a:schemeClr>
            </a:duotone>
          </a:blip>
          <a:tile tx="0" ty="0" sx="120000" sy="120000" flip="xy" algn="t"/>
        </a:blipFill>
        <a:blipFill rotWithShape="0">
          <a:blip xmlns:r="http://schemas.openxmlformats.org/officeDocument/2006/relationships" r:embed="rId3">
            <a:duotone>
              <a:schemeClr val="phClr">
                <a:tint val="100000"/>
                <a:shade val="5000"/>
              </a:schemeClr>
              <a:schemeClr val="phClr">
                <a:shade val="100000"/>
              </a:schemeClr>
            </a:duotone>
          </a:blip>
          <a:srcRect/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YamatoPainting</Template>
  <TotalTime>111</TotalTime>
  <Words>374</Words>
  <Application>Microsoft Office PowerPoint</Application>
  <PresentationFormat>Экран (4:3)</PresentationFormat>
  <Paragraphs>57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YamatoPainting</vt:lpstr>
      <vt:lpstr>Копирайтер</vt:lpstr>
      <vt:lpstr>Презентация PowerPoint</vt:lpstr>
      <vt:lpstr>Тип и класс профессии:</vt:lpstr>
      <vt:lpstr>Презентация PowerPoint</vt:lpstr>
      <vt:lpstr>Содержание деятельности</vt:lpstr>
      <vt:lpstr>Требования к знаниям и умениям специалиста </vt:lpstr>
      <vt:lpstr>Требование к индивидуальным особенностям специалиста</vt:lpstr>
      <vt:lpstr>Условия труда</vt:lpstr>
      <vt:lpstr>Презентация PowerPoint</vt:lpstr>
      <vt:lpstr>Презентация PowerPoint</vt:lpstr>
      <vt:lpstr>Область применения</vt:lpstr>
      <vt:lpstr>Перспективы карьерного роста</vt:lpstr>
      <vt:lpstr>Работу выполнила: ученица 9 в класса Иванова Дарья</vt:lpstr>
    </vt:vector>
  </TitlesOfParts>
  <Company>WareZ Provider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Тур-орпиратор</dc:title>
  <dc:creator>www.PHILka.RU</dc:creator>
  <cp:lastModifiedBy>учитель</cp:lastModifiedBy>
  <cp:revision>13</cp:revision>
  <dcterms:created xsi:type="dcterms:W3CDTF">2011-12-28T15:21:57Z</dcterms:created>
  <dcterms:modified xsi:type="dcterms:W3CDTF">2012-11-30T03:38:58Z</dcterms:modified>
</cp:coreProperties>
</file>