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265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1DF24-5296-4130-87CE-75A62B094150}" type="datetimeFigureOut">
              <a:rPr lang="ru-RU" smtClean="0"/>
              <a:t>30.11.2012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46D83-34E4-4535-AD79-0B1431114230}" type="slidenum">
              <a:rPr lang="ru-RU" smtClean="0"/>
              <a:t>‹#›</a:t>
            </a:fld>
            <a:endParaRPr lang="ru-RU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1DF24-5296-4130-87CE-75A62B094150}" type="datetimeFigureOut">
              <a:rPr lang="ru-RU" smtClean="0"/>
              <a:t>30.11.2012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46D83-34E4-4535-AD79-0B143111423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1DF24-5296-4130-87CE-75A62B094150}" type="datetimeFigureOut">
              <a:rPr lang="ru-RU" smtClean="0"/>
              <a:t>30.11.2012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46D83-34E4-4535-AD79-0B143111423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1DF24-5296-4130-87CE-75A62B094150}" type="datetimeFigureOut">
              <a:rPr lang="ru-RU" smtClean="0"/>
              <a:t>30.11.2012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46D83-34E4-4535-AD79-0B143111423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1DF24-5296-4130-87CE-75A62B094150}" type="datetimeFigureOut">
              <a:rPr lang="ru-RU" smtClean="0"/>
              <a:t>30.11.2012</a:t>
            </a:fld>
            <a:endParaRPr lang="ru-RU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46D83-34E4-4535-AD79-0B143111423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1DF24-5296-4130-87CE-75A62B094150}" type="datetimeFigureOut">
              <a:rPr lang="ru-RU" smtClean="0"/>
              <a:t>30.11.2012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46D83-34E4-4535-AD79-0B143111423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1DF24-5296-4130-87CE-75A62B094150}" type="datetimeFigureOut">
              <a:rPr lang="ru-RU" smtClean="0"/>
              <a:t>30.11.2012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46D83-34E4-4535-AD79-0B143111423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1DF24-5296-4130-87CE-75A62B094150}" type="datetimeFigureOut">
              <a:rPr lang="ru-RU" smtClean="0"/>
              <a:t>30.11.2012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46D83-34E4-4535-AD79-0B143111423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1DF24-5296-4130-87CE-75A62B094150}" type="datetimeFigureOut">
              <a:rPr lang="ru-RU" smtClean="0"/>
              <a:t>30.11.2012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46D83-34E4-4535-AD79-0B143111423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1DF24-5296-4130-87CE-75A62B094150}" type="datetimeFigureOut">
              <a:rPr lang="ru-RU" smtClean="0"/>
              <a:t>30.11.2012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46D83-34E4-4535-AD79-0B1431114230}" type="slidenum">
              <a:rPr lang="ru-RU" smtClean="0"/>
              <a:t>‹#›</a:t>
            </a:fld>
            <a:endParaRPr lang="ru-RU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1DF24-5296-4130-87CE-75A62B094150}" type="datetimeFigureOut">
              <a:rPr lang="ru-RU" smtClean="0"/>
              <a:t>30.11.2012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46D83-34E4-4535-AD79-0B1431114230}" type="slidenum">
              <a:rPr lang="ru-RU" smtClean="0"/>
              <a:t>‹#›</a:t>
            </a:fld>
            <a:endParaRPr lang="ru-RU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1781DF24-5296-4130-87CE-75A62B094150}" type="datetimeFigureOut">
              <a:rPr lang="ru-RU" smtClean="0"/>
              <a:t>30.11.2012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9FF46D83-34E4-4535-AD79-0B143111423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Профессия ВРАЧ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6047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0136523" cy="67865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332656"/>
            <a:ext cx="8229600" cy="720080"/>
          </a:xfrm>
        </p:spPr>
        <p:txBody>
          <a:bodyPr/>
          <a:lstStyle/>
          <a:p>
            <a:r>
              <a:rPr lang="ru-RU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Области применения профессии</a:t>
            </a:r>
            <a:endParaRPr lang="ru-RU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127" y="1268760"/>
            <a:ext cx="9144000" cy="5589240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Врачи работают в сфере здравоохранения. Они востребованы в следующих организациях: 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научно-исследовательские институты,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медицинские учреждения (больницы, санатории, родильные дома, медсанчасти, женские консультации, травматологические пункты, частные медицинские клиники, т.п.),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образовательные учреждения (детские сады, школы, колледжи, училища, вузы),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социальные организации (детские дома, приюты, дома инвалидов, детские центры творчества и досуга),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производственные предприятия,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правоохранительные органы,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МЧС и службы спасения,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военные организации.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567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327395"/>
            <a:ext cx="9673528" cy="640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24748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1977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-19119"/>
            <a:ext cx="5652120" cy="68614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Тип и класс профессии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692696"/>
            <a:ext cx="5436096" cy="6165304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r>
              <a:rPr lang="ru-RU" dirty="0" smtClean="0"/>
              <a:t>Профессия врача относится к типу: «Человек – Человек», ведь она связана с общением и взаимодействием с людьми. Для успешного выполнения такой работы требуется умение устанавливать и поддерживать деловые контакты, понимать людей, проявлять активность, общительность, обладать развитыми лексическими способностями и вербальным мышлением, обладать эмоциональной устойчивостью и умением понимать других людей. </a:t>
            </a:r>
          </a:p>
          <a:p>
            <a:endParaRPr lang="ru-RU" dirty="0" smtClean="0"/>
          </a:p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1793980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7271" y="3212976"/>
            <a:ext cx="3825394" cy="3613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720"/>
          </a:xfrm>
        </p:spPr>
        <p:txBody>
          <a:bodyPr>
            <a:normAutofit/>
          </a:bodyPr>
          <a:lstStyle/>
          <a:p>
            <a:r>
              <a:rPr lang="ru-RU" dirty="0" smtClean="0"/>
              <a:t>Содержание деятельности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" y="836712"/>
            <a:ext cx="5287271" cy="602128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/>
              <a:t>Врач выявляет причины различных заболеваний, оказывает плановую и экстренную медицинскую помощь. Врач проводит диагностику и лечение больных в больнице (стационарно) либо в поликлинике (амбулаторно). Врач проводит санитарно-просветительскую работу среди населения, мероприятия для профилактики болезней, а также занимается реабилитацией больных в период восстановления. Врач пропагандирует среди пациентов здоровый образ жизни и занимает активную позицию в борьбе с наркотиками, алкоголизмом и курением. Врач (особенно в научно-исследовательских институтах, в экспериментальных клиниках) занимается разработкой и внедрением новых методов диагностики и лечения заболеваний.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7451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Требования к знаниям и умениям специалиста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Квалифицированный врач должен знать: </a:t>
            </a:r>
          </a:p>
          <a:p>
            <a:r>
              <a:rPr lang="ru-RU" dirty="0" smtClean="0"/>
              <a:t>анатомию человека, нормальную и патологическую,</a:t>
            </a:r>
          </a:p>
          <a:p>
            <a:r>
              <a:rPr lang="ru-RU" dirty="0" smtClean="0"/>
              <a:t>разные заболевания и их проявления, симптомы и синдромы,</a:t>
            </a:r>
          </a:p>
          <a:p>
            <a:r>
              <a:rPr lang="ru-RU" dirty="0" smtClean="0"/>
              <a:t>анатомические и физиологические отличительные особенности здорового и больного человека, с учетом его возраста и пола,</a:t>
            </a:r>
          </a:p>
          <a:p>
            <a:r>
              <a:rPr lang="ru-RU" dirty="0" smtClean="0"/>
              <a:t>правила оформления медицинской документации.</a:t>
            </a:r>
          </a:p>
          <a:p>
            <a:endParaRPr lang="ru-RU" dirty="0" smtClean="0"/>
          </a:p>
          <a:p>
            <a:r>
              <a:rPr lang="ru-RU" dirty="0" smtClean="0"/>
              <a:t>Квалифицированный врач должен уметь: </a:t>
            </a:r>
          </a:p>
          <a:p>
            <a:r>
              <a:rPr lang="ru-RU" dirty="0" smtClean="0"/>
              <a:t>исследовать человеческий организм, проводить осмотр больных и консультировать пациентов,</a:t>
            </a:r>
          </a:p>
          <a:p>
            <a:r>
              <a:rPr lang="ru-RU" dirty="0" smtClean="0"/>
              <a:t>пользоваться специальной медицинской аппаратурой,</a:t>
            </a:r>
          </a:p>
          <a:p>
            <a:r>
              <a:rPr lang="ru-RU" dirty="0" smtClean="0"/>
              <a:t>расшифровывать результаты анализов,</a:t>
            </a:r>
          </a:p>
          <a:p>
            <a:r>
              <a:rPr lang="ru-RU" dirty="0" smtClean="0"/>
              <a:t>ставить диагнозы и назначать подходящее больному лечение,</a:t>
            </a:r>
          </a:p>
          <a:p>
            <a:r>
              <a:rPr lang="ru-RU" dirty="0" smtClean="0"/>
              <a:t>делать выводы о трудоспособности человека, прогнозировать ход выздоровления.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66484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137" y="0"/>
            <a:ext cx="6071555" cy="40477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232329"/>
            <a:ext cx="4716016" cy="3687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59012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7423" y="3988806"/>
            <a:ext cx="3810000" cy="286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68760"/>
          </a:xfrm>
        </p:spPr>
        <p:txBody>
          <a:bodyPr>
            <a:normAutofit/>
          </a:bodyPr>
          <a:lstStyle/>
          <a:p>
            <a:r>
              <a:rPr lang="ru-RU" dirty="0" smtClean="0"/>
              <a:t>Требования к индивидуальным особенностям специалиста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340768"/>
            <a:ext cx="7452320" cy="5517232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Для успешной деятельности в качестве врача необходимо наличие следующих профессионально-важных качеств: </a:t>
            </a:r>
          </a:p>
          <a:p>
            <a:r>
              <a:rPr lang="ru-RU" dirty="0" smtClean="0"/>
              <a:t>наблюдательность,</a:t>
            </a:r>
          </a:p>
          <a:p>
            <a:r>
              <a:rPr lang="ru-RU" dirty="0" err="1" smtClean="0"/>
              <a:t>эмпатичность</a:t>
            </a:r>
            <a:r>
              <a:rPr lang="ru-RU" dirty="0" smtClean="0"/>
              <a:t> (чувствительность к эмоциональному состоянию другого человека),</a:t>
            </a:r>
          </a:p>
          <a:p>
            <a:r>
              <a:rPr lang="ru-RU" dirty="0" smtClean="0"/>
              <a:t>организованность,</a:t>
            </a:r>
          </a:p>
          <a:p>
            <a:r>
              <a:rPr lang="ru-RU" dirty="0" smtClean="0"/>
              <a:t>склонность к работе с объектами природы (людьми),</a:t>
            </a:r>
          </a:p>
          <a:p>
            <a:r>
              <a:rPr lang="ru-RU" dirty="0" smtClean="0"/>
              <a:t>склонность к работе в сфере общения,</a:t>
            </a:r>
          </a:p>
          <a:p>
            <a:r>
              <a:rPr lang="ru-RU" dirty="0" smtClean="0"/>
              <a:t>склонность к сервисной работе,</a:t>
            </a:r>
          </a:p>
          <a:p>
            <a:r>
              <a:rPr lang="ru-RU" dirty="0" smtClean="0"/>
              <a:t>склонность к работе с информацией,</a:t>
            </a:r>
          </a:p>
          <a:p>
            <a:r>
              <a:rPr lang="ru-RU" dirty="0" smtClean="0"/>
              <a:t>развитые логические способности,</a:t>
            </a:r>
          </a:p>
          <a:p>
            <a:r>
              <a:rPr lang="ru-RU" dirty="0" smtClean="0"/>
              <a:t>развитая способность к концентрации </a:t>
            </a:r>
            <a:r>
              <a:rPr lang="ru-RU" dirty="0" smtClean="0">
                <a:solidFill>
                  <a:schemeClr val="bg1"/>
                </a:solidFill>
              </a:rPr>
              <a:t>внимания,</a:t>
            </a:r>
          </a:p>
          <a:p>
            <a:r>
              <a:rPr lang="ru-RU" dirty="0" smtClean="0"/>
              <a:t>высокая эмоциональная устойчивость.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727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3" y="1265233"/>
            <a:ext cx="3563888" cy="5592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Медицинские противопоказания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268760"/>
            <a:ext cx="5688632" cy="5589240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Медицинские ограничения для врача: </a:t>
            </a:r>
          </a:p>
          <a:p>
            <a:r>
              <a:rPr lang="ru-RU" dirty="0" smtClean="0"/>
              <a:t>хронические заразные заболевания (инфекционные, </a:t>
            </a:r>
            <a:r>
              <a:rPr lang="ru-RU" dirty="0" err="1" smtClean="0"/>
              <a:t>вирусоносительство</a:t>
            </a:r>
            <a:r>
              <a:rPr lang="ru-RU" dirty="0" smtClean="0"/>
              <a:t>, кожно-венерические, т.п.),</a:t>
            </a:r>
          </a:p>
          <a:p>
            <a:r>
              <a:rPr lang="ru-RU" dirty="0" smtClean="0"/>
              <a:t>нервно-психические заболевания,</a:t>
            </a:r>
          </a:p>
          <a:p>
            <a:r>
              <a:rPr lang="ru-RU" dirty="0" smtClean="0"/>
              <a:t>некорректируемые нарушения зрения и слуха,</a:t>
            </a:r>
          </a:p>
          <a:p>
            <a:r>
              <a:rPr lang="ru-RU" dirty="0" smtClean="0"/>
              <a:t>слабый вестибулярный аппарат,</a:t>
            </a:r>
          </a:p>
          <a:p>
            <a:r>
              <a:rPr lang="ru-RU" dirty="0" smtClean="0"/>
              <a:t>нарушения речи.</a:t>
            </a:r>
          </a:p>
          <a:p>
            <a:endParaRPr lang="ru-RU" dirty="0" smtClean="0"/>
          </a:p>
          <a:p>
            <a:r>
              <a:rPr lang="ru-RU" dirty="0" smtClean="0"/>
              <a:t>Для врача также недопустимы: </a:t>
            </a:r>
          </a:p>
          <a:p>
            <a:r>
              <a:rPr lang="ru-RU" dirty="0" smtClean="0"/>
              <a:t>брезгливость и непереносимость вида крови,</a:t>
            </a:r>
          </a:p>
          <a:p>
            <a:r>
              <a:rPr lang="ru-RU" dirty="0" smtClean="0"/>
              <a:t>невнимательность к людям и симптомам болезней,</a:t>
            </a:r>
          </a:p>
          <a:p>
            <a:r>
              <a:rPr lang="ru-RU" dirty="0" smtClean="0"/>
              <a:t>нетерпимость, эмоциональная несдержанность,</a:t>
            </a:r>
          </a:p>
          <a:p>
            <a:r>
              <a:rPr lang="ru-RU" dirty="0" smtClean="0"/>
              <a:t>жестокость, эгоистичность,</a:t>
            </a:r>
          </a:p>
          <a:p>
            <a:r>
              <a:rPr lang="ru-RU" dirty="0" smtClean="0"/>
              <a:t>рассеянность и безответственность,</a:t>
            </a:r>
          </a:p>
          <a:p>
            <a:r>
              <a:rPr lang="ru-RU" dirty="0" smtClean="0"/>
              <a:t>тревожность, неуверенность в себе, выраженный пессимизм.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3669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8686800" cy="6126163"/>
          </a:xfrm>
        </p:spPr>
        <p:txBody>
          <a:bodyPr/>
          <a:lstStyle/>
          <a:p>
            <a:r>
              <a:rPr lang="ru-RU" dirty="0" smtClean="0"/>
              <a:t>Базовое образование</a:t>
            </a:r>
          </a:p>
          <a:p>
            <a:r>
              <a:rPr lang="ru-RU" dirty="0" smtClean="0"/>
              <a:t>Профессия врача требует получение высшего медицинского образования в профильном образовательном учреждении.</a:t>
            </a: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654" y="2066706"/>
            <a:ext cx="8532440" cy="47912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24448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Пути получения профессии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196752"/>
            <a:ext cx="5962650" cy="554461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В профессию врача одни люди приходят через обучение в медицинском вузе сразу после окончания общеобразовательной школы; другие подступаются к высшему образованию, начиная свою практическую деятельность в сфере медицины с выполнения малоквалифицированного труда (нянечки, санитарки, медицинские сестры).</a:t>
            </a:r>
          </a:p>
          <a:p>
            <a:pPr marL="0" indent="0">
              <a:buNone/>
            </a:pPr>
            <a:r>
              <a:rPr lang="ru-RU" dirty="0" smtClean="0"/>
              <a:t>Места получения профессии:</a:t>
            </a:r>
          </a:p>
          <a:p>
            <a:pPr marL="0" indent="0">
              <a:buNone/>
            </a:pPr>
            <a:r>
              <a:rPr lang="ru-RU" dirty="0" smtClean="0"/>
              <a:t>1)Волгоградский государственный медицинский университет (</a:t>
            </a:r>
            <a:r>
              <a:rPr lang="ru-RU" dirty="0" err="1" smtClean="0"/>
              <a:t>ВолгГМУ</a:t>
            </a:r>
            <a:r>
              <a:rPr lang="ru-RU" dirty="0" smtClean="0"/>
              <a:t>) </a:t>
            </a:r>
          </a:p>
          <a:p>
            <a:pPr marL="0" indent="0">
              <a:buNone/>
            </a:pPr>
            <a:r>
              <a:rPr lang="ru-RU" dirty="0" smtClean="0"/>
              <a:t>2) Медицинский колледж №1 Волгоград</a:t>
            </a:r>
          </a:p>
          <a:p>
            <a:pPr marL="0" indent="0">
              <a:buNone/>
            </a:pPr>
            <a:r>
              <a:rPr lang="ru-RU" dirty="0" smtClean="0"/>
              <a:t>3) ГОУ СПО МЕДИЦИНСКИЙ КОЛЛЕДЖ №3, </a:t>
            </a:r>
            <a:r>
              <a:rPr lang="ru-RU" dirty="0" err="1" smtClean="0"/>
              <a:t>г.ВОЛЖСКИЙ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9535" y="2549760"/>
            <a:ext cx="4084717" cy="2825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6844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аркет">
  <a:themeElements>
    <a:clrScheme name="Паркет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Паркет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Thatch</Template>
  <TotalTime>37</TotalTime>
  <Words>574</Words>
  <Application>Microsoft Office PowerPoint</Application>
  <PresentationFormat>Экран (4:3)</PresentationFormat>
  <Paragraphs>64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Паркет</vt:lpstr>
      <vt:lpstr>Профессия ВРАЧ </vt:lpstr>
      <vt:lpstr>Тип и класс профессии </vt:lpstr>
      <vt:lpstr>Содержание деятельности</vt:lpstr>
      <vt:lpstr>Требования к знаниям и умениям специалиста</vt:lpstr>
      <vt:lpstr>Презентация PowerPoint</vt:lpstr>
      <vt:lpstr>Требования к индивидуальным особенностям специалиста</vt:lpstr>
      <vt:lpstr>Медицинские противопоказания</vt:lpstr>
      <vt:lpstr>Презентация PowerPoint</vt:lpstr>
      <vt:lpstr>Пути получения профессии</vt:lpstr>
      <vt:lpstr>Области применения профессии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Профессия ВРАЧ</dc:title>
  <dc:creator>проскуряков</dc:creator>
  <cp:lastModifiedBy>учитель</cp:lastModifiedBy>
  <cp:revision>4</cp:revision>
  <dcterms:created xsi:type="dcterms:W3CDTF">2011-12-28T13:08:01Z</dcterms:created>
  <dcterms:modified xsi:type="dcterms:W3CDTF">2012-11-30T03:37:27Z</dcterms:modified>
</cp:coreProperties>
</file>