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4" r:id="rId16"/>
    <p:sldId id="270" r:id="rId17"/>
    <p:sldId id="276" r:id="rId18"/>
    <p:sldId id="271" r:id="rId19"/>
    <p:sldId id="284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4574B-CBB9-4F96-B8D1-6032CDD0156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C487B2-EA8D-4A77-86E9-C76712E067E2}">
      <dgm:prSet phldrT="[Текст]"/>
      <dgm:spPr/>
      <dgm:t>
        <a:bodyPr/>
        <a:lstStyle/>
        <a:p>
          <a:r>
            <a:rPr lang="ru-RU" dirty="0" smtClean="0"/>
            <a:t>С</a:t>
          </a:r>
          <a:r>
            <a:rPr lang="ru-RU" baseline="-25000" dirty="0" smtClean="0"/>
            <a:t>16</a:t>
          </a:r>
          <a:r>
            <a:rPr lang="ru-RU" dirty="0" smtClean="0"/>
            <a:t>Н</a:t>
          </a:r>
          <a:r>
            <a:rPr lang="ru-RU" baseline="-25000" dirty="0" smtClean="0"/>
            <a:t>34</a:t>
          </a:r>
          <a:r>
            <a:rPr lang="ru-RU" dirty="0" smtClean="0">
              <a:latin typeface="Calibri"/>
            </a:rPr>
            <a:t>→С</a:t>
          </a:r>
          <a:r>
            <a:rPr lang="ru-RU" baseline="-25000" dirty="0" smtClean="0">
              <a:latin typeface="Calibri"/>
            </a:rPr>
            <a:t>8</a:t>
          </a:r>
          <a:r>
            <a:rPr lang="ru-RU" dirty="0" smtClean="0">
              <a:latin typeface="Calibri"/>
            </a:rPr>
            <a:t>Н</a:t>
          </a:r>
          <a:r>
            <a:rPr lang="ru-RU" baseline="-25000" dirty="0" smtClean="0">
              <a:latin typeface="Calibri"/>
            </a:rPr>
            <a:t>18</a:t>
          </a:r>
          <a:r>
            <a:rPr lang="ru-RU" dirty="0" smtClean="0">
              <a:latin typeface="Calibri"/>
            </a:rPr>
            <a:t>+С</a:t>
          </a:r>
          <a:r>
            <a:rPr lang="ru-RU" baseline="-25000" dirty="0" smtClean="0">
              <a:latin typeface="Calibri"/>
            </a:rPr>
            <a:t>8</a:t>
          </a:r>
          <a:r>
            <a:rPr lang="ru-RU" dirty="0" smtClean="0">
              <a:latin typeface="Calibri"/>
            </a:rPr>
            <a:t>Н</a:t>
          </a:r>
          <a:r>
            <a:rPr lang="ru-RU" baseline="-25000" dirty="0" smtClean="0">
              <a:latin typeface="Calibri"/>
            </a:rPr>
            <a:t>16</a:t>
          </a:r>
          <a:endParaRPr lang="ru-RU" baseline="-25000" dirty="0"/>
        </a:p>
      </dgm:t>
    </dgm:pt>
    <dgm:pt modelId="{E3926057-2001-414F-A3D9-5780E2E24412}" type="parTrans" cxnId="{058C9F54-D29B-48A0-8771-5FCF4F9EA449}">
      <dgm:prSet/>
      <dgm:spPr/>
      <dgm:t>
        <a:bodyPr/>
        <a:lstStyle/>
        <a:p>
          <a:endParaRPr lang="ru-RU"/>
        </a:p>
      </dgm:t>
    </dgm:pt>
    <dgm:pt modelId="{1AEA26CA-7AD5-4806-825D-A91612A46426}" type="sibTrans" cxnId="{058C9F54-D29B-48A0-8771-5FCF4F9EA449}">
      <dgm:prSet/>
      <dgm:spPr/>
      <dgm:t>
        <a:bodyPr/>
        <a:lstStyle/>
        <a:p>
          <a:endParaRPr lang="ru-RU"/>
        </a:p>
      </dgm:t>
    </dgm:pt>
    <dgm:pt modelId="{18B918A3-669F-41F2-8200-D96BB0B91763}">
      <dgm:prSet phldrT="[Текст]"/>
      <dgm:spPr/>
      <dgm:t>
        <a:bodyPr/>
        <a:lstStyle/>
        <a:p>
          <a:r>
            <a:rPr lang="ru-RU" dirty="0" smtClean="0"/>
            <a:t>Термический</a:t>
          </a:r>
        </a:p>
        <a:p>
          <a:r>
            <a:rPr lang="en-US" dirty="0" smtClean="0"/>
            <a:t>T</a:t>
          </a:r>
          <a:r>
            <a:rPr lang="ru-RU" dirty="0" smtClean="0"/>
            <a:t>=450 – 550</a:t>
          </a:r>
          <a:r>
            <a:rPr lang="ru-RU" baseline="30000" dirty="0" smtClean="0"/>
            <a:t>0</a:t>
          </a:r>
          <a:r>
            <a:rPr lang="ru-RU" dirty="0" smtClean="0"/>
            <a:t>С</a:t>
          </a:r>
        </a:p>
        <a:p>
          <a:r>
            <a:rPr lang="ru-RU" dirty="0" smtClean="0"/>
            <a:t>Р=2 – 7 </a:t>
          </a:r>
          <a:r>
            <a:rPr lang="ru-RU" dirty="0" err="1" smtClean="0"/>
            <a:t>Мпа</a:t>
          </a:r>
          <a:endParaRPr lang="ru-RU" dirty="0" smtClean="0"/>
        </a:p>
        <a:p>
          <a:r>
            <a:rPr lang="ru-RU" dirty="0" err="1" smtClean="0"/>
            <a:t>Алканы</a:t>
          </a:r>
          <a:r>
            <a:rPr lang="ru-RU" dirty="0" smtClean="0"/>
            <a:t> и </a:t>
          </a:r>
          <a:r>
            <a:rPr lang="ru-RU" dirty="0" err="1" smtClean="0"/>
            <a:t>алкены</a:t>
          </a:r>
          <a:r>
            <a:rPr lang="ru-RU" dirty="0" smtClean="0"/>
            <a:t> с нормальной цепью</a:t>
          </a:r>
          <a:endParaRPr lang="ru-RU" dirty="0"/>
        </a:p>
      </dgm:t>
    </dgm:pt>
    <dgm:pt modelId="{B36BB52F-58A0-4953-817E-762940A955E6}" type="parTrans" cxnId="{57306D17-A73A-4DE3-A61C-086C954682FD}">
      <dgm:prSet/>
      <dgm:spPr/>
      <dgm:t>
        <a:bodyPr/>
        <a:lstStyle/>
        <a:p>
          <a:endParaRPr lang="ru-RU"/>
        </a:p>
      </dgm:t>
    </dgm:pt>
    <dgm:pt modelId="{BDF70EBA-A61F-4F09-9039-0139CF715580}" type="sibTrans" cxnId="{57306D17-A73A-4DE3-A61C-086C954682FD}">
      <dgm:prSet/>
      <dgm:spPr/>
      <dgm:t>
        <a:bodyPr/>
        <a:lstStyle/>
        <a:p>
          <a:endParaRPr lang="ru-RU"/>
        </a:p>
      </dgm:t>
    </dgm:pt>
    <dgm:pt modelId="{5B623952-A533-4F92-B3EB-BDDB7C85217B}">
      <dgm:prSet phldrT="[Текст]"/>
      <dgm:spPr/>
      <dgm:t>
        <a:bodyPr/>
        <a:lstStyle/>
        <a:p>
          <a:r>
            <a:rPr lang="ru-RU" dirty="0" smtClean="0"/>
            <a:t>Каталитический  </a:t>
          </a:r>
        </a:p>
        <a:p>
          <a:r>
            <a:rPr lang="en-US" dirty="0" smtClean="0"/>
            <a:t>T</a:t>
          </a:r>
          <a:r>
            <a:rPr lang="ru-RU" dirty="0" smtClean="0"/>
            <a:t>=450 – 550</a:t>
          </a:r>
          <a:r>
            <a:rPr lang="ru-RU" baseline="30000" dirty="0" smtClean="0"/>
            <a:t>0</a:t>
          </a:r>
          <a:r>
            <a:rPr lang="ru-RU" dirty="0" smtClean="0"/>
            <a:t>С</a:t>
          </a:r>
        </a:p>
        <a:p>
          <a:r>
            <a:rPr lang="ru-RU" dirty="0" smtClean="0"/>
            <a:t>Катализатор – </a:t>
          </a:r>
          <a:r>
            <a:rPr lang="en-US" dirty="0" smtClean="0"/>
            <a:t>Al</a:t>
          </a:r>
          <a:r>
            <a:rPr lang="en-US" baseline="-25000" dirty="0" smtClean="0"/>
            <a:t>2</a:t>
          </a:r>
          <a:r>
            <a:rPr lang="en-US" dirty="0" smtClean="0"/>
            <a:t>O</a:t>
          </a:r>
          <a:r>
            <a:rPr lang="en-US" baseline="-25000" dirty="0" smtClean="0"/>
            <a:t>3</a:t>
          </a:r>
          <a:r>
            <a:rPr lang="en-US" dirty="0" smtClean="0"/>
            <a:t>*nSiO</a:t>
          </a:r>
          <a:r>
            <a:rPr lang="en-US" baseline="-25000" dirty="0" smtClean="0"/>
            <a:t>2</a:t>
          </a:r>
        </a:p>
        <a:p>
          <a:r>
            <a:rPr lang="ru-RU" baseline="0" dirty="0" smtClean="0"/>
            <a:t>изомеризация</a:t>
          </a:r>
          <a:endParaRPr lang="ru-RU" baseline="0" dirty="0"/>
        </a:p>
      </dgm:t>
    </dgm:pt>
    <dgm:pt modelId="{85A3EC26-EF3C-4A30-9EE3-8E5A5AA38174}" type="parTrans" cxnId="{A246AC63-0F2C-4ABB-8400-6B4239B75B4C}">
      <dgm:prSet/>
      <dgm:spPr/>
      <dgm:t>
        <a:bodyPr/>
        <a:lstStyle/>
        <a:p>
          <a:endParaRPr lang="ru-RU"/>
        </a:p>
      </dgm:t>
    </dgm:pt>
    <dgm:pt modelId="{BE7DFAEA-79B4-42D2-8E9C-71921D4D1DE6}" type="sibTrans" cxnId="{A246AC63-0F2C-4ABB-8400-6B4239B75B4C}">
      <dgm:prSet/>
      <dgm:spPr/>
      <dgm:t>
        <a:bodyPr/>
        <a:lstStyle/>
        <a:p>
          <a:endParaRPr lang="ru-RU"/>
        </a:p>
      </dgm:t>
    </dgm:pt>
    <dgm:pt modelId="{5ECC168A-0B18-4B29-8F1A-F4D3189134FF}" type="pres">
      <dgm:prSet presAssocID="{61F4574B-CBB9-4F96-B8D1-6032CDD015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89DC0-4A0F-439B-BFE0-9B9BEDC609BA}" type="pres">
      <dgm:prSet presAssocID="{07C487B2-EA8D-4A77-86E9-C76712E067E2}" presName="roof" presStyleLbl="dkBgShp" presStyleIdx="0" presStyleCnt="2" custLinFactNeighborX="520" custLinFactNeighborY="-2105"/>
      <dgm:spPr/>
      <dgm:t>
        <a:bodyPr/>
        <a:lstStyle/>
        <a:p>
          <a:endParaRPr lang="ru-RU"/>
        </a:p>
      </dgm:t>
    </dgm:pt>
    <dgm:pt modelId="{FEF2CCD9-B95D-474E-9ECC-C7AA5EFB132E}" type="pres">
      <dgm:prSet presAssocID="{07C487B2-EA8D-4A77-86E9-C76712E067E2}" presName="pillars" presStyleCnt="0"/>
      <dgm:spPr/>
    </dgm:pt>
    <dgm:pt modelId="{6D98F69E-B861-4979-A325-23C834C2EF3E}" type="pres">
      <dgm:prSet presAssocID="{07C487B2-EA8D-4A77-86E9-C76712E067E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1EFD4-693B-47E8-B776-57162262603B}" type="pres">
      <dgm:prSet presAssocID="{5B623952-A533-4F92-B3EB-BDDB7C85217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9DA12-A0E4-4CD5-9EAA-4805D03AF276}" type="pres">
      <dgm:prSet presAssocID="{07C487B2-EA8D-4A77-86E9-C76712E067E2}" presName="base" presStyleLbl="dkBgShp" presStyleIdx="1" presStyleCnt="2"/>
      <dgm:spPr/>
    </dgm:pt>
  </dgm:ptLst>
  <dgm:cxnLst>
    <dgm:cxn modelId="{B126D3CB-BFD7-4263-A5E2-3609525EBE25}" type="presOf" srcId="{61F4574B-CBB9-4F96-B8D1-6032CDD0156D}" destId="{5ECC168A-0B18-4B29-8F1A-F4D3189134FF}" srcOrd="0" destOrd="0" presId="urn:microsoft.com/office/officeart/2005/8/layout/hList3"/>
    <dgm:cxn modelId="{058C9F54-D29B-48A0-8771-5FCF4F9EA449}" srcId="{61F4574B-CBB9-4F96-B8D1-6032CDD0156D}" destId="{07C487B2-EA8D-4A77-86E9-C76712E067E2}" srcOrd="0" destOrd="0" parTransId="{E3926057-2001-414F-A3D9-5780E2E24412}" sibTransId="{1AEA26CA-7AD5-4806-825D-A91612A46426}"/>
    <dgm:cxn modelId="{4A6D6E90-76EA-4358-9C0A-A613C0AFF8DA}" type="presOf" srcId="{07C487B2-EA8D-4A77-86E9-C76712E067E2}" destId="{BA989DC0-4A0F-439B-BFE0-9B9BEDC609BA}" srcOrd="0" destOrd="0" presId="urn:microsoft.com/office/officeart/2005/8/layout/hList3"/>
    <dgm:cxn modelId="{57306D17-A73A-4DE3-A61C-086C954682FD}" srcId="{07C487B2-EA8D-4A77-86E9-C76712E067E2}" destId="{18B918A3-669F-41F2-8200-D96BB0B91763}" srcOrd="0" destOrd="0" parTransId="{B36BB52F-58A0-4953-817E-762940A955E6}" sibTransId="{BDF70EBA-A61F-4F09-9039-0139CF715580}"/>
    <dgm:cxn modelId="{A246AC63-0F2C-4ABB-8400-6B4239B75B4C}" srcId="{07C487B2-EA8D-4A77-86E9-C76712E067E2}" destId="{5B623952-A533-4F92-B3EB-BDDB7C85217B}" srcOrd="1" destOrd="0" parTransId="{85A3EC26-EF3C-4A30-9EE3-8E5A5AA38174}" sibTransId="{BE7DFAEA-79B4-42D2-8E9C-71921D4D1DE6}"/>
    <dgm:cxn modelId="{D998472D-615E-4696-B6A8-F3A2B487A4DD}" type="presOf" srcId="{18B918A3-669F-41F2-8200-D96BB0B91763}" destId="{6D98F69E-B861-4979-A325-23C834C2EF3E}" srcOrd="0" destOrd="0" presId="urn:microsoft.com/office/officeart/2005/8/layout/hList3"/>
    <dgm:cxn modelId="{65F8CB69-43EE-467A-8196-40172243DA07}" type="presOf" srcId="{5B623952-A533-4F92-B3EB-BDDB7C85217B}" destId="{8621EFD4-693B-47E8-B776-57162262603B}" srcOrd="0" destOrd="0" presId="urn:microsoft.com/office/officeart/2005/8/layout/hList3"/>
    <dgm:cxn modelId="{626889B7-6308-441A-8301-11AA330C88E7}" type="presParOf" srcId="{5ECC168A-0B18-4B29-8F1A-F4D3189134FF}" destId="{BA989DC0-4A0F-439B-BFE0-9B9BEDC609BA}" srcOrd="0" destOrd="0" presId="urn:microsoft.com/office/officeart/2005/8/layout/hList3"/>
    <dgm:cxn modelId="{5485CEF2-F39C-495C-BCEE-C79EFEC55172}" type="presParOf" srcId="{5ECC168A-0B18-4B29-8F1A-F4D3189134FF}" destId="{FEF2CCD9-B95D-474E-9ECC-C7AA5EFB132E}" srcOrd="1" destOrd="0" presId="urn:microsoft.com/office/officeart/2005/8/layout/hList3"/>
    <dgm:cxn modelId="{8751D241-3F81-4872-BD7B-2E3A1969CBB3}" type="presParOf" srcId="{FEF2CCD9-B95D-474E-9ECC-C7AA5EFB132E}" destId="{6D98F69E-B861-4979-A325-23C834C2EF3E}" srcOrd="0" destOrd="0" presId="urn:microsoft.com/office/officeart/2005/8/layout/hList3"/>
    <dgm:cxn modelId="{8237C505-ECA3-4A70-B667-735B3F4E95FA}" type="presParOf" srcId="{FEF2CCD9-B95D-474E-9ECC-C7AA5EFB132E}" destId="{8621EFD4-693B-47E8-B776-57162262603B}" srcOrd="1" destOrd="0" presId="urn:microsoft.com/office/officeart/2005/8/layout/hList3"/>
    <dgm:cxn modelId="{3C55EB53-7ED2-4F28-88A0-B66601AC6794}" type="presParOf" srcId="{5ECC168A-0B18-4B29-8F1A-F4D3189134FF}" destId="{3BA9DA12-A0E4-4CD5-9EAA-4805D03AF276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6ED0126-9215-4F95-9DA4-A6A7B7773153}" type="datetimeFigureOut">
              <a:rPr lang="ru-RU" smtClean="0"/>
              <a:pPr/>
              <a:t>10.12.2008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C4EF11E-10CB-47C5-A83F-A0ADE5E9D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3;&#1072;&#1079;&#1072;&#1088;&#1077;&#1085;&#1082;&#1086;\&#1056;&#1072;&#1073;&#1086;&#1095;&#1080;&#1081;%20&#1089;&#1090;&#1086;&#1083;\&#1086;&#1090;&#1082;&#1088;&#1099;&#1090;&#1099;&#1081;%20&#1091;&#1088;&#1086;&#1082;\GCH_2Cc36_02Nd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Природные источники углеводородов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- семинар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Физические свойства нефти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8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048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Физические свойства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48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Цвет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темный</a:t>
                      </a:r>
                      <a:endParaRPr lang="ru-RU" sz="2000" b="1" dirty="0"/>
                    </a:p>
                  </a:txBody>
                  <a:tcPr/>
                </a:tc>
              </a:tr>
              <a:tr h="8048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Запах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есть</a:t>
                      </a:r>
                      <a:endParaRPr lang="ru-RU" sz="2000" b="1" dirty="0"/>
                    </a:p>
                  </a:txBody>
                  <a:tcPr/>
                </a:tc>
              </a:tr>
              <a:tr h="8048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Плотность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Меньше чем</a:t>
                      </a:r>
                      <a:r>
                        <a:rPr lang="ru-RU" sz="2000" b="1" baseline="0" dirty="0" smtClean="0"/>
                        <a:t> у воды (0,73 – 0,97 г/мл)</a:t>
                      </a:r>
                      <a:endParaRPr lang="ru-RU" sz="2000" b="1" dirty="0"/>
                    </a:p>
                  </a:txBody>
                  <a:tcPr/>
                </a:tc>
              </a:tr>
              <a:tr h="8048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Вязкость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Больше чем у воды</a:t>
                      </a:r>
                      <a:endParaRPr lang="ru-RU" sz="2000" b="1" dirty="0"/>
                    </a:p>
                  </a:txBody>
                  <a:tcPr/>
                </a:tc>
              </a:tr>
              <a:tr h="8048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Растворимость в воде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 растворима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Переработка нефти.</a:t>
            </a:r>
            <a:br>
              <a:rPr lang="ru-RU" b="1" dirty="0" smtClean="0"/>
            </a:br>
            <a:r>
              <a:rPr lang="ru-RU" b="1" dirty="0" smtClean="0"/>
              <a:t>Ректификация</a:t>
            </a:r>
            <a:endParaRPr lang="ru-RU" b="1" dirty="0"/>
          </a:p>
        </p:txBody>
      </p:sp>
      <p:pic>
        <p:nvPicPr>
          <p:cNvPr id="4" name="GCH_2Cc36_02N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285860"/>
            <a:ext cx="6643734" cy="538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</a:t>
            </a:r>
            <a:r>
              <a:rPr lang="ru-RU" dirty="0" err="1" smtClean="0"/>
              <a:t>нефтеперегонки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829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1798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Светлые</a:t>
                      </a:r>
                      <a:r>
                        <a:rPr lang="ru-RU" baseline="0" dirty="0" smtClean="0"/>
                        <a:t> продукты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кипения, </a:t>
                      </a:r>
                      <a:r>
                        <a:rPr lang="ru-RU" baseline="30000" dirty="0" smtClean="0"/>
                        <a:t>0</a:t>
                      </a:r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Темные</a:t>
                      </a:r>
                      <a:r>
                        <a:rPr lang="ru-RU" baseline="0" dirty="0" smtClean="0"/>
                        <a:t> продукты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9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9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9264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Мазут, смазочные масла, газойль, бензин, керосин, лигроин, гудрон</a:t>
                      </a:r>
                    </a:p>
                    <a:p>
                      <a:r>
                        <a:rPr lang="ru-RU" dirty="0" smtClean="0"/>
                        <a:t>40 – 150; 120 – 240;</a:t>
                      </a:r>
                      <a:r>
                        <a:rPr lang="ru-RU" baseline="0" dirty="0" smtClean="0"/>
                        <a:t> 150 – 300; более 300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</a:t>
            </a:r>
            <a:r>
              <a:rPr lang="ru-RU" dirty="0" err="1" smtClean="0"/>
              <a:t>нефтеперегонки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46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801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Светлые</a:t>
                      </a:r>
                      <a:r>
                        <a:rPr lang="ru-RU" sz="2800" b="1" baseline="0" dirty="0" smtClean="0"/>
                        <a:t> продукты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Температура кипения, </a:t>
                      </a:r>
                      <a:r>
                        <a:rPr lang="ru-RU" sz="2800" b="1" baseline="30000" dirty="0" smtClean="0"/>
                        <a:t>0</a:t>
                      </a:r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Темные</a:t>
                      </a:r>
                      <a:r>
                        <a:rPr lang="ru-RU" sz="2800" b="1" baseline="0" dirty="0" smtClean="0"/>
                        <a:t> продукты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1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Бензин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40 – 120 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Мазут, смазочные масла, гудрон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1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Лигроин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120 – 240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01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Керосин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150 </a:t>
                      </a:r>
                      <a:r>
                        <a:rPr lang="ru-RU" sz="2800" b="1" baseline="0" dirty="0" smtClean="0"/>
                        <a:t> - 300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01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Газойль 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Более 300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Марки бензина</a:t>
            </a:r>
            <a:endParaRPr lang="ru-RU" b="1" dirty="0"/>
          </a:p>
        </p:txBody>
      </p:sp>
      <p:pic>
        <p:nvPicPr>
          <p:cNvPr id="1026" name="Picture 2" descr="C:\Documents and Settings\Вера\Рабочий стол\1515594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002118" cy="451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Детонационная стойкость и октановое число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88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7374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Процесс переработки</a:t>
                      </a:r>
                      <a:endParaRPr lang="ru-RU" sz="36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Октановое число бензина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9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Перегонка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41 - 56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8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2" action="ppaction://hlinksldjump"/>
                        </a:rPr>
                        <a:t>Крекинг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-термический</a:t>
                      </a:r>
                    </a:p>
                    <a:p>
                      <a:pPr algn="ctr"/>
                      <a:r>
                        <a:rPr lang="ru-RU" sz="2400" dirty="0" smtClean="0"/>
                        <a:t>-каталитический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65</a:t>
                      </a:r>
                      <a:r>
                        <a:rPr lang="ru-RU" b="1" baseline="0" dirty="0" smtClean="0"/>
                        <a:t> – 70</a:t>
                      </a:r>
                    </a:p>
                    <a:p>
                      <a:pPr algn="ctr"/>
                      <a:endParaRPr lang="ru-RU" b="1" baseline="0" dirty="0" smtClean="0"/>
                    </a:p>
                    <a:p>
                      <a:pPr algn="ctr"/>
                      <a:r>
                        <a:rPr lang="ru-RU" b="1" baseline="0" dirty="0" smtClean="0"/>
                        <a:t>75 - 81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9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3" action="ppaction://hlinksldjump"/>
                        </a:rPr>
                        <a:t>риформинг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77 - 86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Крекинг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645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Определите содержание непредельных соединений в бензине</a:t>
            </a:r>
            <a:endParaRPr lang="ru-RU" sz="60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трелка вправо 9">
            <a:hlinkClick r:id="rId2" action="ppaction://hlinksldjump"/>
          </p:cNvPr>
          <p:cNvSpPr/>
          <p:nvPr/>
        </p:nvSpPr>
        <p:spPr>
          <a:xfrm>
            <a:off x="7715272" y="62865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Риформинг</a:t>
            </a:r>
            <a:br>
              <a:rPr lang="ru-RU" dirty="0" smtClean="0"/>
            </a:br>
            <a:r>
              <a:rPr lang="ru-RU" dirty="0" smtClean="0"/>
              <a:t>(ароматизация)</a:t>
            </a:r>
            <a:endParaRPr lang="ru-RU" dirty="0"/>
          </a:p>
        </p:txBody>
      </p:sp>
      <p:pic>
        <p:nvPicPr>
          <p:cNvPr id="5122" name="Picture 2" descr="H:\открытый урок\гекс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3643314"/>
            <a:ext cx="2352675" cy="1000125"/>
          </a:xfrm>
          <a:prstGeom prst="rect">
            <a:avLst/>
          </a:prstGeom>
          <a:noFill/>
        </p:spPr>
      </p:pic>
      <p:sp>
        <p:nvSpPr>
          <p:cNvPr id="8" name="Шестиугольник 7"/>
          <p:cNvSpPr/>
          <p:nvPr/>
        </p:nvSpPr>
        <p:spPr>
          <a:xfrm>
            <a:off x="6357950" y="3714752"/>
            <a:ext cx="1857388" cy="914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929454" y="3786190"/>
            <a:ext cx="785818" cy="7715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3643306" y="3714752"/>
            <a:ext cx="1857388" cy="914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3929066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→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3929066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→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143117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</a:t>
            </a:r>
            <a:r>
              <a:rPr lang="ru-RU" sz="2800" dirty="0" smtClean="0"/>
              <a:t>= 450-550</a:t>
            </a:r>
            <a:r>
              <a:rPr lang="ru-RU" sz="2800" baseline="30000" dirty="0" smtClean="0"/>
              <a:t>0</a:t>
            </a:r>
            <a:r>
              <a:rPr lang="en-US" sz="2800" dirty="0" smtClean="0"/>
              <a:t>C</a:t>
            </a:r>
            <a:r>
              <a:rPr lang="ru-RU" sz="2800" dirty="0" smtClean="0"/>
              <a:t>; катализатор – </a:t>
            </a:r>
            <a:r>
              <a:rPr lang="en-US" sz="2800" dirty="0" smtClean="0"/>
              <a:t>Pt</a:t>
            </a:r>
            <a:r>
              <a:rPr lang="ru-RU" sz="2800" dirty="0" smtClean="0"/>
              <a:t>,  </a:t>
            </a:r>
          </a:p>
          <a:p>
            <a:pPr algn="ctr"/>
            <a:r>
              <a:rPr lang="en-US" sz="2800" dirty="0" smtClean="0"/>
              <a:t>p</a:t>
            </a:r>
            <a:r>
              <a:rPr lang="ru-RU" sz="2800" dirty="0" smtClean="0"/>
              <a:t>= 3 – 4 МПа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нефтепереработки</a:t>
            </a:r>
            <a:endParaRPr lang="ru-RU" dirty="0"/>
          </a:p>
        </p:txBody>
      </p:sp>
      <p:pic>
        <p:nvPicPr>
          <p:cNvPr id="2050" name="Picture 2" descr="C:\Documents and Settings\Вера\Рабочий стол\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1705942" cy="1299359"/>
          </a:xfrm>
          <a:prstGeom prst="rect">
            <a:avLst/>
          </a:prstGeom>
          <a:noFill/>
        </p:spPr>
      </p:pic>
      <p:pic>
        <p:nvPicPr>
          <p:cNvPr id="2051" name="Picture 3" descr="C:\Documents and Settings\Вера\Рабочий стол\o_fuelscoot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904875" cy="1357312"/>
          </a:xfrm>
          <a:prstGeom prst="rect">
            <a:avLst/>
          </a:prstGeom>
          <a:noFill/>
        </p:spPr>
      </p:pic>
      <p:pic>
        <p:nvPicPr>
          <p:cNvPr id="2052" name="Picture 4" descr="C:\Documents and Settings\Вера\Рабочий стол\2942_big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1428760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Вера\Рабочий стол\58ea60d5b09d09147ce358028761ceb6_6266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5072074"/>
            <a:ext cx="2381250" cy="1504950"/>
          </a:xfrm>
          <a:prstGeom prst="rect">
            <a:avLst/>
          </a:prstGeom>
          <a:noFill/>
        </p:spPr>
      </p:pic>
      <p:pic>
        <p:nvPicPr>
          <p:cNvPr id="2054" name="Picture 6" descr="C:\Documents and Settings\Вера\Рабочий стол\behzi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786058"/>
            <a:ext cx="1598198" cy="2238374"/>
          </a:xfrm>
          <a:prstGeom prst="rect">
            <a:avLst/>
          </a:prstGeom>
          <a:noFill/>
        </p:spPr>
      </p:pic>
      <p:pic>
        <p:nvPicPr>
          <p:cNvPr id="2055" name="Picture 7" descr="C:\Documents and Settings\Вера\Рабочий стол\220506a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857760"/>
            <a:ext cx="1714512" cy="1651141"/>
          </a:xfrm>
          <a:prstGeom prst="rect">
            <a:avLst/>
          </a:prstGeom>
          <a:noFill/>
        </p:spPr>
      </p:pic>
      <p:pic>
        <p:nvPicPr>
          <p:cNvPr id="2056" name="Picture 8" descr="C:\Documents and Settings\Вера\Рабочий стол\post-20-121283636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214686"/>
            <a:ext cx="2214991" cy="1662445"/>
          </a:xfrm>
          <a:prstGeom prst="rect">
            <a:avLst/>
          </a:prstGeom>
          <a:noFill/>
        </p:spPr>
      </p:pic>
      <p:pic>
        <p:nvPicPr>
          <p:cNvPr id="2057" name="Picture 9" descr="C:\Documents and Settings\Вера\Рабочий стол\post-2108307-1144330915_thum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2857496"/>
            <a:ext cx="2062648" cy="1495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Познакомится с составом, свойствами, процессом переработки природного газа и нефти.</a:t>
            </a:r>
          </a:p>
          <a:p>
            <a:r>
              <a:rPr lang="ru-RU" dirty="0" smtClean="0"/>
              <a:t>Определить основные продукты, получаемые из нефти и газа.</a:t>
            </a:r>
          </a:p>
          <a:p>
            <a:r>
              <a:rPr lang="ru-RU" dirty="0" smtClean="0"/>
              <a:t>Выяснить экологические проблемы, связанные с разработкой, транспортировкой и переработкой источников углеводородов.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752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Экологические проблемы связанные с использованием природных источников углеводородов</a:t>
            </a:r>
            <a:endParaRPr lang="ru-RU" sz="3200" b="1" dirty="0"/>
          </a:p>
        </p:txBody>
      </p:sp>
      <p:pic>
        <p:nvPicPr>
          <p:cNvPr id="7170" name="Picture 2" descr="H:\открытый урок\ch10_10_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07167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8193800" cy="2928958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тест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Более 84%метана содержится в </a:t>
            </a:r>
          </a:p>
          <a:p>
            <a:r>
              <a:rPr lang="ru-RU" dirty="0" smtClean="0"/>
              <a:t>А) природном газе</a:t>
            </a:r>
          </a:p>
          <a:p>
            <a:r>
              <a:rPr lang="ru-RU" dirty="0" smtClean="0"/>
              <a:t>Б) попутных газах</a:t>
            </a:r>
          </a:p>
          <a:p>
            <a:r>
              <a:rPr lang="ru-RU" dirty="0" smtClean="0"/>
              <a:t>В) нефти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Попутные газы добывают совместно с </a:t>
            </a:r>
          </a:p>
          <a:p>
            <a:r>
              <a:rPr lang="ru-RU" dirty="0" smtClean="0"/>
              <a:t>А) природным газом</a:t>
            </a:r>
          </a:p>
          <a:p>
            <a:r>
              <a:rPr lang="ru-RU" dirty="0" smtClean="0"/>
              <a:t>Б) углем</a:t>
            </a:r>
          </a:p>
          <a:p>
            <a:r>
              <a:rPr lang="ru-RU" dirty="0" smtClean="0"/>
              <a:t>В) нефтью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Нефть</a:t>
            </a:r>
          </a:p>
          <a:p>
            <a:r>
              <a:rPr lang="ru-RU" dirty="0" smtClean="0"/>
              <a:t>А) имеет плотность больше, чем у воды</a:t>
            </a:r>
          </a:p>
          <a:p>
            <a:r>
              <a:rPr lang="ru-RU" dirty="0" smtClean="0"/>
              <a:t>Б) растворима в воде</a:t>
            </a:r>
          </a:p>
          <a:p>
            <a:r>
              <a:rPr lang="ru-RU" dirty="0" smtClean="0"/>
              <a:t>В) нерастворима в воде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 состав нефти входят</a:t>
            </a:r>
          </a:p>
          <a:p>
            <a:r>
              <a:rPr lang="ru-RU" dirty="0" smtClean="0"/>
              <a:t>А) метан, пропан, </a:t>
            </a:r>
            <a:r>
              <a:rPr lang="ru-RU" dirty="0" err="1" smtClean="0"/>
              <a:t>гексан</a:t>
            </a:r>
            <a:endParaRPr lang="ru-RU" dirty="0" smtClean="0"/>
          </a:p>
          <a:p>
            <a:r>
              <a:rPr lang="ru-RU" dirty="0" smtClean="0"/>
              <a:t>Б) парафин, пропан, октан</a:t>
            </a:r>
          </a:p>
          <a:p>
            <a:r>
              <a:rPr lang="ru-RU" dirty="0" smtClean="0"/>
              <a:t>В) бензол, циклогексан, гептан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Бензин лучшего качество получают при </a:t>
            </a:r>
          </a:p>
          <a:p>
            <a:r>
              <a:rPr lang="ru-RU" dirty="0" smtClean="0"/>
              <a:t>А) крекинге</a:t>
            </a:r>
          </a:p>
          <a:p>
            <a:r>
              <a:rPr lang="ru-RU" dirty="0" smtClean="0"/>
              <a:t>Б) перегонке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риформинге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Самая легкая фракция, получаемая при перегонке нефти это</a:t>
            </a:r>
          </a:p>
          <a:p>
            <a:r>
              <a:rPr lang="ru-RU" dirty="0" smtClean="0"/>
              <a:t>А) лигроин</a:t>
            </a:r>
          </a:p>
          <a:p>
            <a:r>
              <a:rPr lang="ru-RU" dirty="0" smtClean="0"/>
              <a:t>Б) бензин</a:t>
            </a:r>
          </a:p>
          <a:p>
            <a:r>
              <a:rPr lang="ru-RU" dirty="0" smtClean="0"/>
              <a:t>В) гудрон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Риформинг это</a:t>
            </a:r>
          </a:p>
          <a:p>
            <a:r>
              <a:rPr lang="ru-RU" dirty="0" smtClean="0"/>
              <a:t>А) увеличение числа углеводородов с разветвленной цепью</a:t>
            </a:r>
          </a:p>
          <a:p>
            <a:r>
              <a:rPr lang="ru-RU" dirty="0" smtClean="0"/>
              <a:t>Б) разделение на фракции по разным температурам кипения</a:t>
            </a:r>
          </a:p>
          <a:p>
            <a:r>
              <a:rPr lang="ru-RU" dirty="0" smtClean="0"/>
              <a:t>В) увеличение числа ароматических углеводородов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Качество бензина улучшается при</a:t>
            </a:r>
          </a:p>
          <a:p>
            <a:r>
              <a:rPr lang="ru-RU" dirty="0" smtClean="0"/>
              <a:t>А) перегонке</a:t>
            </a:r>
          </a:p>
          <a:p>
            <a:r>
              <a:rPr lang="ru-RU" dirty="0" smtClean="0"/>
              <a:t>Б) термическом крекинге</a:t>
            </a:r>
          </a:p>
          <a:p>
            <a:r>
              <a:rPr lang="ru-RU" dirty="0" smtClean="0"/>
              <a:t>В) каталитическом крекинге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При сгорании бензина в двигателях внутреннего сгорания в окружающую среду выделяется</a:t>
            </a:r>
          </a:p>
          <a:p>
            <a:r>
              <a:rPr lang="ru-RU" dirty="0" smtClean="0"/>
              <a:t>А) свинец</a:t>
            </a:r>
          </a:p>
          <a:p>
            <a:r>
              <a:rPr lang="ru-RU" dirty="0" smtClean="0"/>
              <a:t>Б) железо</a:t>
            </a:r>
          </a:p>
          <a:p>
            <a:r>
              <a:rPr lang="ru-RU" dirty="0" smtClean="0"/>
              <a:t>В) кобальт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Парниковым газом является</a:t>
            </a:r>
          </a:p>
          <a:p>
            <a:r>
              <a:rPr lang="ru-RU" dirty="0" smtClean="0"/>
              <a:t>А) азот</a:t>
            </a:r>
          </a:p>
          <a:p>
            <a:r>
              <a:rPr lang="ru-RU" dirty="0" smtClean="0"/>
              <a:t>Б) углекислый газ</a:t>
            </a:r>
          </a:p>
          <a:p>
            <a:r>
              <a:rPr lang="ru-RU" dirty="0" smtClean="0"/>
              <a:t>В) кислород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ответы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28596" y="2357430"/>
          <a:ext cx="4040188" cy="392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6" cy="392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семинара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04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643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ряд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ряд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ряд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0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Природный и попутные газы, их состав и использование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Нефть: происхождение, состав,</a:t>
                      </a:r>
                      <a:r>
                        <a:rPr lang="ru-RU" baseline="0" dirty="0" smtClean="0"/>
                        <a:t> свойства, переработка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Продукты нефтепереработки.</a:t>
                      </a:r>
                    </a:p>
                    <a:p>
                      <a:pPr algn="ctr"/>
                      <a:r>
                        <a:rPr lang="ru-RU" dirty="0" smtClean="0"/>
                        <a:t>Экологические проблемы связанные с использованием, переработкой природных</a:t>
                      </a:r>
                      <a:r>
                        <a:rPr lang="ru-RU" baseline="0" dirty="0" smtClean="0"/>
                        <a:t> источников углеводородов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Природные горючие и нефтяные попутные газы</a:t>
            </a:r>
            <a:endParaRPr lang="ru-RU" dirty="0"/>
          </a:p>
        </p:txBody>
      </p:sp>
      <p:pic>
        <p:nvPicPr>
          <p:cNvPr id="1026" name="Picture 2" descr="H:\открытый урок\x10-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330" y="2143116"/>
            <a:ext cx="4217469" cy="3234540"/>
          </a:xfrm>
          <a:prstGeom prst="rect">
            <a:avLst/>
          </a:prstGeom>
          <a:noFill/>
        </p:spPr>
      </p:pic>
      <p:pic>
        <p:nvPicPr>
          <p:cNvPr id="1027" name="Picture 3" descr="H:\открытый урок\x10_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130278" cy="323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7604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Определите какое количество тепла выделится при горении метана по уравнению  </a:t>
                      </a:r>
                    </a:p>
                    <a:p>
                      <a:pPr algn="ctr"/>
                      <a:r>
                        <a:rPr lang="ru-RU" sz="2800" dirty="0" smtClean="0"/>
                        <a:t>СН</a:t>
                      </a:r>
                      <a:r>
                        <a:rPr lang="ru-RU" sz="2800" baseline="-25000" dirty="0" smtClean="0"/>
                        <a:t>4</a:t>
                      </a:r>
                      <a:r>
                        <a:rPr lang="ru-RU" sz="2800" dirty="0" smtClean="0"/>
                        <a:t>+ О</a:t>
                      </a:r>
                      <a:r>
                        <a:rPr lang="ru-RU" sz="2800" baseline="-25000" dirty="0" smtClean="0"/>
                        <a:t>2</a:t>
                      </a:r>
                      <a:r>
                        <a:rPr lang="ru-RU" sz="2800" dirty="0" smtClean="0"/>
                        <a:t>→СО</a:t>
                      </a:r>
                      <a:r>
                        <a:rPr lang="ru-RU" sz="2800" baseline="-25000" dirty="0" smtClean="0"/>
                        <a:t>2</a:t>
                      </a:r>
                      <a:r>
                        <a:rPr lang="ru-RU" sz="2800" dirty="0" smtClean="0"/>
                        <a:t>+Н</a:t>
                      </a:r>
                      <a:r>
                        <a:rPr lang="ru-RU" sz="2800" baseline="-25000" dirty="0" smtClean="0"/>
                        <a:t>2</a:t>
                      </a:r>
                      <a:r>
                        <a:rPr lang="ru-RU" sz="2800" dirty="0" smtClean="0"/>
                        <a:t>О+</a:t>
                      </a:r>
                      <a:r>
                        <a:rPr lang="en-US" sz="2800" dirty="0" smtClean="0"/>
                        <a:t>880 </a:t>
                      </a:r>
                      <a:r>
                        <a:rPr lang="ru-RU" sz="2800" dirty="0" smtClean="0"/>
                        <a:t>кДж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421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Если было взято 10 л природного газа, содержащего 84% метана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Если было взято 10 л попутных</a:t>
                      </a:r>
                      <a:r>
                        <a:rPr lang="ru-RU" sz="2800" baseline="0" dirty="0" smtClean="0"/>
                        <a:t> нефтяных газов, содержащих 43,4% метана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Месторождения нефти и газа в мире</a:t>
            </a:r>
            <a:endParaRPr lang="ru-RU" sz="3600" b="1" dirty="0"/>
          </a:p>
        </p:txBody>
      </p:sp>
      <p:pic>
        <p:nvPicPr>
          <p:cNvPr id="2050" name="Picture 2" descr="H:\открытый урок\x10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4130" y="1646238"/>
            <a:ext cx="679573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Месторождения нефти и газа в России</a:t>
            </a:r>
            <a:endParaRPr lang="ru-RU" b="1" dirty="0"/>
          </a:p>
        </p:txBody>
      </p:sp>
      <p:pic>
        <p:nvPicPr>
          <p:cNvPr id="3074" name="Picture 2" descr="H:\открытый урок\x10_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9569" y="1646238"/>
            <a:ext cx="7384861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 нефти</a:t>
            </a:r>
            <a:endParaRPr lang="ru-RU" b="1" dirty="0"/>
          </a:p>
        </p:txBody>
      </p:sp>
      <p:pic>
        <p:nvPicPr>
          <p:cNvPr id="4098" name="Picture 2" descr="H:\открытый урок\x10_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Физические свойства нефти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3"/>
          <a:ext cx="8229600" cy="492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15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Физические свойства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15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Цвет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15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Запах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5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Плотность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5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Вязкость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15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Растворимость в воде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4">
      <a:dk1>
        <a:sysClr val="windowText" lastClr="000000"/>
      </a:dk1>
      <a:lt1>
        <a:sysClr val="window" lastClr="FFFFFF"/>
      </a:lt1>
      <a:dk2>
        <a:srgbClr val="9C4B3E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246</TotalTime>
  <Words>597</Words>
  <Application>Microsoft Office PowerPoint</Application>
  <PresentationFormat>Экран (4:3)</PresentationFormat>
  <Paragraphs>174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Природные источники углеводородов</vt:lpstr>
      <vt:lpstr>Цели</vt:lpstr>
      <vt:lpstr>План семинара</vt:lpstr>
      <vt:lpstr>Природные горючие и нефтяные попутные газы</vt:lpstr>
      <vt:lpstr>Решите задачу</vt:lpstr>
      <vt:lpstr>Месторождения нефти и газа в мире</vt:lpstr>
      <vt:lpstr>Месторождения нефти и газа в России</vt:lpstr>
      <vt:lpstr>Состав нефти</vt:lpstr>
      <vt:lpstr>Физические свойства нефти</vt:lpstr>
      <vt:lpstr>Физические свойства нефти</vt:lpstr>
      <vt:lpstr>Переработка нефти. Ректификация</vt:lpstr>
      <vt:lpstr>Продукты нефтеперегонки</vt:lpstr>
      <vt:lpstr>Продукты нефтеперегонки</vt:lpstr>
      <vt:lpstr>Марки бензина</vt:lpstr>
      <vt:lpstr>Детонационная стойкость и октановое число</vt:lpstr>
      <vt:lpstr>Крекинг</vt:lpstr>
      <vt:lpstr>Определите содержание непредельных соединений в бензине</vt:lpstr>
      <vt:lpstr>Риформинг (ароматизация)</vt:lpstr>
      <vt:lpstr>Продукты нефтепереработки</vt:lpstr>
      <vt:lpstr>Экологические проблемы связанные с использованием природных источников углеводородов</vt:lpstr>
      <vt:lpstr>Слайд 21</vt:lpstr>
      <vt:lpstr>Вопрос №1</vt:lpstr>
      <vt:lpstr>Вопрос №2</vt:lpstr>
      <vt:lpstr>Вопрос №3</vt:lpstr>
      <vt:lpstr>Вопрос №4</vt:lpstr>
      <vt:lpstr>Вопрос №5</vt:lpstr>
      <vt:lpstr>ответы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Назаренко</cp:lastModifiedBy>
  <cp:revision>26</cp:revision>
  <dcterms:created xsi:type="dcterms:W3CDTF">2008-12-07T13:35:15Z</dcterms:created>
  <dcterms:modified xsi:type="dcterms:W3CDTF">2008-12-10T04:54:26Z</dcterms:modified>
</cp:coreProperties>
</file>